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notesMasterIdLst>
    <p:notesMasterId r:id="rId15"/>
  </p:notesMasterIdLst>
  <p:handoutMasterIdLst>
    <p:handoutMasterId r:id="rId16"/>
  </p:handoutMasterIdLst>
  <p:sldIdLst>
    <p:sldId id="257" r:id="rId2"/>
    <p:sldId id="278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6" r:id="rId11"/>
    <p:sldId id="297" r:id="rId12"/>
    <p:sldId id="298" r:id="rId13"/>
    <p:sldId id="29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00"/>
    <a:srgbClr val="E40685"/>
    <a:srgbClr val="AC8300"/>
    <a:srgbClr val="C662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Normaali tyyli 2 - Korostu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Normaali tyyli 2 - Korostu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6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1146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i-FI" dirty="0"/>
              <a:t>Matematiikkaa 3 a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D45353-1F76-420A-AC5D-D0BBB0464E36}" type="datetimeFigureOut">
              <a:rPr lang="fi-FI" smtClean="0"/>
              <a:t>20.1.2017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i-FI"/>
              <a:t>© Varga-Neményi ry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23F0A2-25AF-4A3B-ACAF-60035A349D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982510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3BEC7-BD03-43B0-8772-302C3931CB5C}" type="datetimeFigureOut">
              <a:rPr lang="fi-FI" smtClean="0"/>
              <a:t>20.1.2017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i-FI"/>
              <a:t>© Varga-Neményi ry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621096-9700-4748-A5F8-C68D204D64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587391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621096-9700-4748-A5F8-C68D204D64C7}" type="slidenum">
              <a:rPr lang="fi-FI" smtClean="0"/>
              <a:t>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Varga-Neményi ry</a:t>
            </a:r>
          </a:p>
        </p:txBody>
      </p:sp>
    </p:spTree>
    <p:extLst>
      <p:ext uri="{BB962C8B-B14F-4D97-AF65-F5344CB8AC3E}">
        <p14:creationId xmlns:p14="http://schemas.microsoft.com/office/powerpoint/2010/main" val="4097662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BAC0A-33AD-4F2C-A58C-1D1C21E5D38D}" type="datetime1">
              <a:rPr lang="en-US" smtClean="0"/>
              <a:t>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8110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A8FF-E88D-4304-A360-ED6E061E5593}" type="datetime1">
              <a:rPr lang="en-US" smtClean="0"/>
              <a:t>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056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1CE79-0287-4135-AC8B-DD45EDCD6F44}" type="datetime1">
              <a:rPr lang="en-US" smtClean="0"/>
              <a:t>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232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D0484-A182-4465-9F20-19121B987B16}" type="datetime1">
              <a:rPr lang="en-US" smtClean="0"/>
              <a:t>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313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5D069-1BED-4F71-87B5-85867C0924A9}" type="datetime1">
              <a:rPr lang="en-US" smtClean="0"/>
              <a:t>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3426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107EB-0C46-45DE-A50B-F62DA272735E}" type="datetime1">
              <a:rPr lang="en-US" smtClean="0"/>
              <a:t>1/20/2017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230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67122-DCB5-4CF0-AEE0-DEDD7BCC4E80}" type="datetime1">
              <a:rPr lang="en-US" smtClean="0"/>
              <a:t>1/20/2017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473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D745-9F6D-4138-9E5C-A6E3D3D9D336}" type="datetime1">
              <a:rPr lang="en-US" smtClean="0"/>
              <a:t>1/20/2017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64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D1E2B-D312-482F-86FA-607D285BB37F}" type="datetime1">
              <a:rPr lang="en-US" smtClean="0"/>
              <a:t>1/20/2017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73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35C70B12-C1FC-4AC2-BB12-94204130EAD9}" type="datetime1">
              <a:rPr lang="en-US" smtClean="0"/>
              <a:t>1/20/2017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410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AC254-1F23-406B-A087-B4673E099ED3}" type="datetime1">
              <a:rPr lang="en-US" smtClean="0"/>
              <a:t>1/20/2017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096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2F5DFF8-DEC0-471A-B12E-EBB8AE228E0E}" type="datetime1">
              <a:rPr lang="en-US" smtClean="0"/>
              <a:t>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189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5400" dirty="0"/>
              <a:t>Matematiikkaa 3b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Todennäköisyyspelejä</a:t>
            </a:r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46311" y="5897880"/>
            <a:ext cx="3145289" cy="792370"/>
          </a:xfrm>
          <a:prstGeom prst="rect">
            <a:avLst/>
          </a:prstGeom>
        </p:spPr>
      </p:pic>
      <p:sp>
        <p:nvSpPr>
          <p:cNvPr id="7" name="Alatunnisteen paikkamerk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grpSp>
        <p:nvGrpSpPr>
          <p:cNvPr id="8" name="Ryhmä 7"/>
          <p:cNvGrpSpPr/>
          <p:nvPr/>
        </p:nvGrpSpPr>
        <p:grpSpPr>
          <a:xfrm rot="5400000">
            <a:off x="2309085" y="-628446"/>
            <a:ext cx="4566435" cy="6193244"/>
            <a:chOff x="746759" y="3286211"/>
            <a:chExt cx="2550155" cy="3434422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694418" y="4104990"/>
              <a:ext cx="574820" cy="553085"/>
            </a:xfrm>
            <a:prstGeom prst="ellipse">
              <a:avLst/>
            </a:prstGeom>
            <a:gradFill rotWithShape="0">
              <a:gsLst>
                <a:gs pos="0">
                  <a:srgbClr val="4F81BD"/>
                </a:gs>
                <a:gs pos="100000">
                  <a:srgbClr val="365E8F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grpSp>
          <p:nvGrpSpPr>
            <p:cNvPr id="10" name="Ryhmä 9"/>
            <p:cNvGrpSpPr/>
            <p:nvPr/>
          </p:nvGrpSpPr>
          <p:grpSpPr>
            <a:xfrm>
              <a:off x="746759" y="3286211"/>
              <a:ext cx="2550155" cy="3434422"/>
              <a:chOff x="664464" y="1937809"/>
              <a:chExt cx="2550155" cy="3434422"/>
            </a:xfrm>
          </p:grpSpPr>
          <p:grpSp>
            <p:nvGrpSpPr>
              <p:cNvPr id="11" name="Group 1"/>
              <p:cNvGrpSpPr>
                <a:grpSpLocks noChangeAspect="1"/>
              </p:cNvGrpSpPr>
              <p:nvPr/>
            </p:nvGrpSpPr>
            <p:grpSpPr bwMode="auto">
              <a:xfrm>
                <a:off x="664464" y="1937809"/>
                <a:ext cx="2517775" cy="1479550"/>
                <a:chOff x="1361" y="3796"/>
                <a:chExt cx="3964" cy="2330"/>
              </a:xfrm>
            </p:grpSpPr>
            <p:sp>
              <p:nvSpPr>
                <p:cNvPr id="24" name="AutoShape 8"/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1361" y="3796"/>
                  <a:ext cx="3964" cy="233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  <p:sp>
              <p:nvSpPr>
                <p:cNvPr id="25" name="Oval 7"/>
                <p:cNvSpPr>
                  <a:spLocks noChangeArrowheads="1"/>
                </p:cNvSpPr>
                <p:nvPr/>
              </p:nvSpPr>
              <p:spPr bwMode="auto">
                <a:xfrm>
                  <a:off x="2853" y="3941"/>
                  <a:ext cx="905" cy="871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4F81BD"/>
                    </a:gs>
                    <a:gs pos="100000">
                      <a:srgbClr val="365E8F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 dirty="0"/>
                </a:p>
              </p:txBody>
            </p:sp>
            <p:sp>
              <p:nvSpPr>
                <p:cNvPr id="26" name="Oval 6"/>
                <p:cNvSpPr>
                  <a:spLocks noChangeArrowheads="1"/>
                </p:cNvSpPr>
                <p:nvPr/>
              </p:nvSpPr>
              <p:spPr bwMode="auto">
                <a:xfrm>
                  <a:off x="1641" y="3929"/>
                  <a:ext cx="905" cy="871"/>
                </a:xfrm>
                <a:prstGeom prst="ellipse">
                  <a:avLst/>
                </a:prstGeom>
                <a:solidFill>
                  <a:srgbClr val="E40685"/>
                </a:solidFill>
                <a:ln>
                  <a:noFill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  <p:sp>
              <p:nvSpPr>
                <p:cNvPr id="27" name="Oval 5"/>
                <p:cNvSpPr>
                  <a:spLocks noChangeArrowheads="1"/>
                </p:cNvSpPr>
                <p:nvPr/>
              </p:nvSpPr>
              <p:spPr bwMode="auto">
                <a:xfrm>
                  <a:off x="4089" y="3929"/>
                  <a:ext cx="905" cy="871"/>
                </a:xfrm>
                <a:prstGeom prst="ellipse">
                  <a:avLst/>
                </a:prstGeom>
                <a:solidFill>
                  <a:srgbClr val="FFC000"/>
                </a:solidFill>
                <a:ln w="0">
                  <a:solidFill>
                    <a:srgbClr val="FFC000"/>
                  </a:solidFill>
                  <a:round/>
                  <a:headEnd/>
                  <a:tailEnd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  <p:sp>
              <p:nvSpPr>
                <p:cNvPr id="28" name="Oval 4"/>
                <p:cNvSpPr>
                  <a:spLocks noChangeArrowheads="1"/>
                </p:cNvSpPr>
                <p:nvPr/>
              </p:nvSpPr>
              <p:spPr bwMode="auto">
                <a:xfrm>
                  <a:off x="1674" y="5060"/>
                  <a:ext cx="905" cy="871"/>
                </a:xfrm>
                <a:prstGeom prst="ellipse">
                  <a:avLst/>
                </a:prstGeom>
                <a:solidFill>
                  <a:srgbClr val="E40685"/>
                </a:solidFill>
                <a:ln>
                  <a:noFill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  <p:sp>
              <p:nvSpPr>
                <p:cNvPr id="29" name="Oval 2"/>
                <p:cNvSpPr>
                  <a:spLocks noChangeArrowheads="1"/>
                </p:cNvSpPr>
                <p:nvPr/>
              </p:nvSpPr>
              <p:spPr bwMode="auto">
                <a:xfrm>
                  <a:off x="4089" y="5050"/>
                  <a:ext cx="905" cy="871"/>
                </a:xfrm>
                <a:prstGeom prst="ellipse">
                  <a:avLst/>
                </a:prstGeom>
                <a:solidFill>
                  <a:srgbClr val="FFC000"/>
                </a:solidFill>
                <a:ln w="0">
                  <a:solidFill>
                    <a:srgbClr val="FFC000"/>
                  </a:solidFill>
                  <a:round/>
                  <a:headEnd/>
                  <a:tailEnd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</p:grpSp>
          <p:grpSp>
            <p:nvGrpSpPr>
              <p:cNvPr id="12" name="Group 1"/>
              <p:cNvGrpSpPr>
                <a:grpSpLocks noChangeAspect="1"/>
              </p:cNvGrpSpPr>
              <p:nvPr/>
            </p:nvGrpSpPr>
            <p:grpSpPr bwMode="auto">
              <a:xfrm>
                <a:off x="696844" y="3341753"/>
                <a:ext cx="2517775" cy="1479550"/>
                <a:chOff x="1361" y="3796"/>
                <a:chExt cx="3964" cy="2330"/>
              </a:xfrm>
            </p:grpSpPr>
            <p:sp>
              <p:nvSpPr>
                <p:cNvPr id="18" name="AutoShape 8"/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1361" y="3796"/>
                  <a:ext cx="3964" cy="233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  <p:sp>
              <p:nvSpPr>
                <p:cNvPr id="19" name="Oval 7"/>
                <p:cNvSpPr>
                  <a:spLocks noChangeArrowheads="1"/>
                </p:cNvSpPr>
                <p:nvPr/>
              </p:nvSpPr>
              <p:spPr bwMode="auto">
                <a:xfrm>
                  <a:off x="2853" y="3941"/>
                  <a:ext cx="905" cy="871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4F81BD"/>
                    </a:gs>
                    <a:gs pos="100000">
                      <a:srgbClr val="365E8F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  <p:sp>
              <p:nvSpPr>
                <p:cNvPr id="20" name="Oval 6"/>
                <p:cNvSpPr>
                  <a:spLocks noChangeArrowheads="1"/>
                </p:cNvSpPr>
                <p:nvPr/>
              </p:nvSpPr>
              <p:spPr bwMode="auto">
                <a:xfrm>
                  <a:off x="1641" y="3929"/>
                  <a:ext cx="905" cy="871"/>
                </a:xfrm>
                <a:prstGeom prst="ellipse">
                  <a:avLst/>
                </a:prstGeom>
                <a:solidFill>
                  <a:srgbClr val="E40685"/>
                </a:solidFill>
                <a:ln>
                  <a:noFill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  <p:sp>
              <p:nvSpPr>
                <p:cNvPr id="21" name="Oval 5"/>
                <p:cNvSpPr>
                  <a:spLocks noChangeArrowheads="1"/>
                </p:cNvSpPr>
                <p:nvPr/>
              </p:nvSpPr>
              <p:spPr bwMode="auto">
                <a:xfrm>
                  <a:off x="4089" y="3929"/>
                  <a:ext cx="905" cy="871"/>
                </a:xfrm>
                <a:prstGeom prst="ellipse">
                  <a:avLst/>
                </a:prstGeom>
                <a:solidFill>
                  <a:srgbClr val="FFC000"/>
                </a:solidFill>
                <a:ln w="0">
                  <a:solidFill>
                    <a:srgbClr val="FFC000"/>
                  </a:solidFill>
                  <a:round/>
                  <a:headEnd/>
                  <a:tailEnd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  <p:sp>
              <p:nvSpPr>
                <p:cNvPr id="22" name="Oval 4"/>
                <p:cNvSpPr>
                  <a:spLocks noChangeArrowheads="1"/>
                </p:cNvSpPr>
                <p:nvPr/>
              </p:nvSpPr>
              <p:spPr bwMode="auto">
                <a:xfrm>
                  <a:off x="1674" y="5060"/>
                  <a:ext cx="905" cy="871"/>
                </a:xfrm>
                <a:prstGeom prst="ellipse">
                  <a:avLst/>
                </a:prstGeom>
                <a:solidFill>
                  <a:srgbClr val="E40685"/>
                </a:solidFill>
                <a:ln>
                  <a:noFill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  <p:sp>
              <p:nvSpPr>
                <p:cNvPr id="23" name="Oval 2"/>
                <p:cNvSpPr>
                  <a:spLocks noChangeArrowheads="1"/>
                </p:cNvSpPr>
                <p:nvPr/>
              </p:nvSpPr>
              <p:spPr bwMode="auto">
                <a:xfrm>
                  <a:off x="4089" y="5050"/>
                  <a:ext cx="905" cy="871"/>
                </a:xfrm>
                <a:prstGeom prst="ellipse">
                  <a:avLst/>
                </a:prstGeom>
                <a:solidFill>
                  <a:srgbClr val="FFC000"/>
                </a:solidFill>
                <a:ln w="0">
                  <a:solidFill>
                    <a:srgbClr val="FFC000"/>
                  </a:solidFill>
                  <a:round/>
                  <a:headEnd/>
                  <a:tailEnd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</p:grpSp>
          <p:sp>
            <p:nvSpPr>
              <p:cNvPr id="14" name="Oval 7"/>
              <p:cNvSpPr>
                <a:spLocks noChangeArrowheads="1"/>
              </p:cNvSpPr>
              <p:nvPr/>
            </p:nvSpPr>
            <p:spPr bwMode="auto">
              <a:xfrm>
                <a:off x="1658559" y="4144393"/>
                <a:ext cx="574820" cy="553085"/>
              </a:xfrm>
              <a:prstGeom prst="ellipse">
                <a:avLst/>
              </a:prstGeom>
              <a:gradFill rotWithShape="0">
                <a:gsLst>
                  <a:gs pos="0">
                    <a:srgbClr val="4F81BD"/>
                  </a:gs>
                  <a:gs pos="100000">
                    <a:srgbClr val="365E8F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/>
              </a:p>
            </p:txBody>
          </p:sp>
          <p:sp>
            <p:nvSpPr>
              <p:cNvPr id="15" name="Oval 7"/>
              <p:cNvSpPr>
                <a:spLocks noChangeArrowheads="1"/>
              </p:cNvSpPr>
              <p:nvPr/>
            </p:nvSpPr>
            <p:spPr bwMode="auto">
              <a:xfrm>
                <a:off x="1668321" y="4805851"/>
                <a:ext cx="574820" cy="553085"/>
              </a:xfrm>
              <a:prstGeom prst="ellipse">
                <a:avLst/>
              </a:prstGeom>
              <a:gradFill rotWithShape="0">
                <a:gsLst>
                  <a:gs pos="0">
                    <a:srgbClr val="4F81BD"/>
                  </a:gs>
                  <a:gs pos="100000">
                    <a:srgbClr val="365E8F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/>
              </a:p>
            </p:txBody>
          </p:sp>
          <p:sp>
            <p:nvSpPr>
              <p:cNvPr id="16" name="Oval 4"/>
              <p:cNvSpPr>
                <a:spLocks noChangeArrowheads="1"/>
              </p:cNvSpPr>
              <p:nvPr/>
            </p:nvSpPr>
            <p:spPr bwMode="auto">
              <a:xfrm>
                <a:off x="895649" y="4819146"/>
                <a:ext cx="574820" cy="553085"/>
              </a:xfrm>
              <a:prstGeom prst="ellipse">
                <a:avLst/>
              </a:prstGeom>
              <a:solidFill>
                <a:srgbClr val="E40685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/>
              </a:p>
            </p:txBody>
          </p:sp>
          <p:sp>
            <p:nvSpPr>
              <p:cNvPr id="17" name="Oval 2"/>
              <p:cNvSpPr>
                <a:spLocks noChangeArrowheads="1"/>
              </p:cNvSpPr>
              <p:nvPr/>
            </p:nvSpPr>
            <p:spPr bwMode="auto">
              <a:xfrm>
                <a:off x="2451315" y="4783203"/>
                <a:ext cx="574820" cy="553085"/>
              </a:xfrm>
              <a:prstGeom prst="ellipse">
                <a:avLst/>
              </a:prstGeom>
              <a:solidFill>
                <a:srgbClr val="FFC000"/>
              </a:solidFill>
              <a:ln w="0">
                <a:solidFill>
                  <a:srgbClr val="FFC000"/>
                </a:solidFill>
                <a:round/>
                <a:headEnd/>
                <a:tailEnd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/>
              </a:p>
            </p:txBody>
          </p:sp>
        </p:grpSp>
      </p:grpSp>
      <p:sp>
        <p:nvSpPr>
          <p:cNvPr id="3" name="Suorakulmio 2"/>
          <p:cNvSpPr/>
          <p:nvPr/>
        </p:nvSpPr>
        <p:spPr>
          <a:xfrm>
            <a:off x="822959" y="1689465"/>
            <a:ext cx="7589520" cy="191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5022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Todennäköisyyspelejä lukukorteilla 3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Sama korttipakka kuin edellä. Tarvitset kortteja ja kynän. </a:t>
            </a:r>
            <a:br>
              <a:rPr lang="fi-FI" dirty="0"/>
            </a:br>
            <a:r>
              <a:rPr lang="fi-FI" dirty="0"/>
              <a:t>Kirjoita kortteihin sellaiset parilliset kaksinumeroiset luvut, </a:t>
            </a:r>
            <a:br>
              <a:rPr lang="fi-FI" dirty="0"/>
            </a:br>
            <a:r>
              <a:rPr lang="fi-FI" dirty="0"/>
              <a:t>joissa kymmeniä on 5 tai 7.</a:t>
            </a:r>
            <a:br>
              <a:rPr lang="fi-FI" dirty="0"/>
            </a:br>
            <a:endParaRPr lang="fi-FI" dirty="0"/>
          </a:p>
          <a:p>
            <a:r>
              <a:rPr lang="fi-FI" b="1" dirty="0"/>
              <a:t>Vedä 2 korttia peräjälkeen.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Palauta kortit pakkaan ennen kuin otat uudestaan kaksi korttia. </a:t>
            </a:r>
          </a:p>
          <a:p>
            <a:r>
              <a:rPr lang="fi-FI" dirty="0"/>
              <a:t>Onko 20 vetokerran aikana useammin</a:t>
            </a:r>
            <a:br>
              <a:rPr lang="fi-FI" dirty="0"/>
            </a:br>
            <a:r>
              <a:rPr lang="fi-FI" dirty="0"/>
              <a:t>ensimmäisen kortin luku pienempi kuin toisen, </a:t>
            </a:r>
            <a:br>
              <a:rPr lang="fi-FI" dirty="0"/>
            </a:br>
            <a:r>
              <a:rPr lang="fi-FI" dirty="0"/>
              <a:t>vai toisen kortin luku pienempi kuin ensimmäisen.</a:t>
            </a:r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37867" y="6304432"/>
            <a:ext cx="2506133" cy="631352"/>
          </a:xfrm>
          <a:prstGeom prst="rect">
            <a:avLst/>
          </a:prstGeom>
        </p:spPr>
      </p:pic>
      <p:sp>
        <p:nvSpPr>
          <p:cNvPr id="6" name="Tekstiruutu 5"/>
          <p:cNvSpPr txBox="1"/>
          <p:nvPr/>
        </p:nvSpPr>
        <p:spPr>
          <a:xfrm>
            <a:off x="8525691" y="5935100"/>
            <a:ext cx="54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303482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Todennäköisyyspelejä lukukorteilla 4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Sama korttipakka kuin edellä. Tarvitset kortteja ja kynän. </a:t>
            </a:r>
            <a:br>
              <a:rPr lang="fi-FI" dirty="0"/>
            </a:br>
            <a:r>
              <a:rPr lang="fi-FI" dirty="0"/>
              <a:t>Kirjoita kortteihin sellaiset parilliset kaksinumeroiset luvut, </a:t>
            </a:r>
            <a:br>
              <a:rPr lang="fi-FI" dirty="0"/>
            </a:br>
            <a:r>
              <a:rPr lang="fi-FI" dirty="0"/>
              <a:t>joissa kymmeniä on 5 tai 7.</a:t>
            </a:r>
            <a:br>
              <a:rPr lang="fi-FI" dirty="0"/>
            </a:br>
            <a:endParaRPr lang="fi-FI" dirty="0"/>
          </a:p>
          <a:p>
            <a:r>
              <a:rPr lang="fi-FI" b="1" dirty="0"/>
              <a:t>Vedä 2 korttia ja aseta ne eteesi numeropuoli ylöspäin. </a:t>
            </a:r>
            <a:br>
              <a:rPr lang="fi-FI" b="1" dirty="0"/>
            </a:br>
            <a:r>
              <a:rPr lang="fi-FI" b="1" dirty="0"/>
              <a:t>Vedä kolmas kortti.</a:t>
            </a:r>
            <a:r>
              <a:rPr lang="fi-FI" dirty="0"/>
              <a:t> </a:t>
            </a:r>
          </a:p>
          <a:p>
            <a:r>
              <a:rPr lang="fi-FI" dirty="0"/>
              <a:t>Ennen kolmannen kortin vetämistä veikkaa, onko </a:t>
            </a:r>
            <a:br>
              <a:rPr lang="fi-FI" dirty="0"/>
            </a:br>
            <a:r>
              <a:rPr lang="fi-FI" dirty="0"/>
              <a:t>3. kortin luku pienempi kuin kaksi pöydällä olevaa lukua, </a:t>
            </a:r>
            <a:br>
              <a:rPr lang="fi-FI" dirty="0"/>
            </a:br>
            <a:r>
              <a:rPr lang="fi-FI" dirty="0"/>
              <a:t>3. kortin luku suurempi kuin kaksi pöydällä olevaa, </a:t>
            </a:r>
            <a:br>
              <a:rPr lang="fi-FI" dirty="0"/>
            </a:br>
            <a:r>
              <a:rPr lang="fi-FI" dirty="0"/>
              <a:t>vai 3. kortin luvun paikka pöydällä olevien kahden luvun välissä.</a:t>
            </a:r>
          </a:p>
          <a:p>
            <a:r>
              <a:rPr lang="fi-FI" dirty="0"/>
              <a:t>Palauta kortit aina noston jälkeen. </a:t>
            </a:r>
            <a:br>
              <a:rPr lang="fi-FI" dirty="0"/>
            </a:br>
            <a:r>
              <a:rPr lang="fi-FI" dirty="0"/>
              <a:t>Nosta kortteja 20 kertaa.</a:t>
            </a:r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37867" y="6304432"/>
            <a:ext cx="2506133" cy="631352"/>
          </a:xfrm>
          <a:prstGeom prst="rect">
            <a:avLst/>
          </a:prstGeom>
        </p:spPr>
      </p:pic>
      <p:sp>
        <p:nvSpPr>
          <p:cNvPr id="6" name="Tekstiruutu 5"/>
          <p:cNvSpPr txBox="1"/>
          <p:nvPr/>
        </p:nvSpPr>
        <p:spPr>
          <a:xfrm>
            <a:off x="8525691" y="5935100"/>
            <a:ext cx="54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4256675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/>
              <a:t>Todennäköisyyspelejä lukukorteilla 5 – pelin valmistaminen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2–5 pelaajaa</a:t>
            </a:r>
          </a:p>
          <a:p>
            <a:pPr>
              <a:tabLst>
                <a:tab pos="1254125" algn="l"/>
              </a:tabLst>
            </a:pPr>
            <a:r>
              <a:rPr lang="fi-FI" i="1" dirty="0"/>
              <a:t>Tarvikkeet: Kortteja, kynä, 0–100-lukusuora, </a:t>
            </a:r>
            <a:br>
              <a:rPr lang="fi-FI" i="1" dirty="0"/>
            </a:br>
            <a:r>
              <a:rPr lang="fi-FI" i="1" dirty="0"/>
              <a:t>	pelimerkit jokaiselle pelaajalle</a:t>
            </a:r>
          </a:p>
          <a:p>
            <a:pPr>
              <a:spcBef>
                <a:spcPts val="600"/>
              </a:spcBef>
            </a:pPr>
            <a:r>
              <a:rPr lang="fi-FI" dirty="0"/>
              <a:t>Tehdään ensin pelikortit. Kirjoitetaan kortteihin kaikki ne kaksinumeroiset luvut, joissa esiintyy 1, 3, 7, ja 9. </a:t>
            </a:r>
            <a:br>
              <a:rPr lang="fi-FI" dirty="0"/>
            </a:br>
            <a:r>
              <a:rPr lang="fi-FI" dirty="0"/>
              <a:t>Kuinka monta erilaista korttia voi tehdä?  </a:t>
            </a:r>
          </a:p>
          <a:p>
            <a:pPr>
              <a:spcBef>
                <a:spcPts val="600"/>
              </a:spcBef>
            </a:pPr>
            <a:r>
              <a:rPr lang="fi-FI" dirty="0"/>
              <a:t>Järjestetään kortit taulukoksi tähän tapaan:</a:t>
            </a:r>
          </a:p>
          <a:p>
            <a:r>
              <a:rPr lang="fi-FI" dirty="0"/>
              <a:t> 	</a:t>
            </a:r>
            <a:r>
              <a:rPr lang="fi-FI" sz="1900" b="1" dirty="0"/>
              <a:t>11, 13, 17, 19,</a:t>
            </a:r>
          </a:p>
          <a:p>
            <a:r>
              <a:rPr lang="fi-FI" sz="1900" b="1" dirty="0"/>
              <a:t> 	31, 33, 37, 39,</a:t>
            </a:r>
          </a:p>
          <a:p>
            <a:r>
              <a:rPr lang="fi-FI" sz="1900" b="1" dirty="0"/>
              <a:t> 	71, 73, 77, 79,</a:t>
            </a:r>
          </a:p>
          <a:p>
            <a:r>
              <a:rPr lang="fi-FI" sz="1900" b="1" dirty="0"/>
              <a:t> 	91, 93, 97, 89 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pic>
        <p:nvPicPr>
          <p:cNvPr id="54" name="Kuva 5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37867" y="6304432"/>
            <a:ext cx="2506133" cy="631352"/>
          </a:xfrm>
          <a:prstGeom prst="rect">
            <a:avLst/>
          </a:prstGeom>
        </p:spPr>
      </p:pic>
      <p:sp>
        <p:nvSpPr>
          <p:cNvPr id="55" name="Tekstiruutu 54"/>
          <p:cNvSpPr txBox="1"/>
          <p:nvPr/>
        </p:nvSpPr>
        <p:spPr>
          <a:xfrm>
            <a:off x="8525691" y="5935100"/>
            <a:ext cx="54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603310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/>
              <a:t>Todennäköisyyspelejä lukukorteilla 5 – pelaaminen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Peli alkaa siten, että jokainen pelaaja laittaa lukusuoralle oman pelimerkkinsä johonkin kymmenväliin. 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Sekoitetusta korttipakasta vedetään kaksi korttia. </a:t>
            </a:r>
            <a:br>
              <a:rPr lang="fi-FI" dirty="0"/>
            </a:br>
            <a:r>
              <a:rPr lang="fi-FI" dirty="0"/>
              <a:t>Lasketaan lukujen erotus, esimerkiksi 71 – 38 = 33. </a:t>
            </a:r>
          </a:p>
          <a:p>
            <a:r>
              <a:rPr lang="fi-FI" dirty="0"/>
              <a:t>Se saa pisteen, jonka pelimerkki osui oikeaan kymmenväliin. </a:t>
            </a:r>
            <a:br>
              <a:rPr lang="fi-FI" dirty="0"/>
            </a:br>
            <a:r>
              <a:rPr lang="fi-FI" dirty="0"/>
              <a:t>Jos erotus on tasakymmen, se pelaaja, jonka pelimerkki on </a:t>
            </a:r>
            <a:br>
              <a:rPr lang="fi-FI" dirty="0"/>
            </a:br>
            <a:r>
              <a:rPr lang="fi-FI" dirty="0"/>
              <a:t>tasakymmenen jommallakummalla puolella, saa pisteen. </a:t>
            </a:r>
            <a:br>
              <a:rPr lang="fi-FI" dirty="0"/>
            </a:br>
            <a:r>
              <a:rPr lang="fi-FI" dirty="0"/>
              <a:t>Esimerkiksi jos erotus on 40, niin 30:n ja 40:n tai </a:t>
            </a:r>
            <a:br>
              <a:rPr lang="fi-FI" dirty="0"/>
            </a:br>
            <a:r>
              <a:rPr lang="fi-FI" dirty="0"/>
              <a:t>40:n ja 50:n välissä olevalla pelimerkillä saa pisteen.</a:t>
            </a:r>
          </a:p>
          <a:p>
            <a:r>
              <a:rPr lang="fi-FI" dirty="0"/>
              <a:t>Peli loppuu, kun jollakin on 10 pistettä. Tai sovitaan peliajasta, jolloin voittaja on se, jolla on eniten pelimerkkejä lopussa. </a:t>
            </a:r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grpSp>
        <p:nvGrpSpPr>
          <p:cNvPr id="39" name="Group 36"/>
          <p:cNvGrpSpPr>
            <a:grpSpLocks noChangeAspect="1"/>
          </p:cNvGrpSpPr>
          <p:nvPr/>
        </p:nvGrpSpPr>
        <p:grpSpPr bwMode="auto">
          <a:xfrm>
            <a:off x="210312" y="2412274"/>
            <a:ext cx="8010144" cy="757646"/>
            <a:chOff x="1134" y="3403"/>
            <a:chExt cx="4253" cy="863"/>
          </a:xfrm>
        </p:grpSpPr>
        <p:sp>
          <p:nvSpPr>
            <p:cNvPr id="40" name="AutoShape 50"/>
            <p:cNvSpPr>
              <a:spLocks noChangeAspect="1" noChangeArrowheads="1" noTextEdit="1"/>
            </p:cNvSpPr>
            <p:nvPr/>
          </p:nvSpPr>
          <p:spPr bwMode="auto">
            <a:xfrm>
              <a:off x="1134" y="3403"/>
              <a:ext cx="4253" cy="8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Text Box 49"/>
            <p:cNvSpPr txBox="1">
              <a:spLocks noChangeArrowheads="1"/>
            </p:cNvSpPr>
            <p:nvPr/>
          </p:nvSpPr>
          <p:spPr bwMode="auto">
            <a:xfrm>
              <a:off x="1737" y="3847"/>
              <a:ext cx="3650" cy="41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44463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altLang="fi-FI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 0        10       20       30      40       50        60       70       80        90    100</a:t>
              </a:r>
              <a:endParaRPr kumimoji="0" lang="fi-FI" altLang="fi-FI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AutoShape 48"/>
            <p:cNvSpPr>
              <a:spLocks noChangeShapeType="1"/>
            </p:cNvSpPr>
            <p:nvPr/>
          </p:nvSpPr>
          <p:spPr bwMode="auto">
            <a:xfrm>
              <a:off x="1750" y="3768"/>
              <a:ext cx="3106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AutoShape 47"/>
            <p:cNvSpPr>
              <a:spLocks noChangeShapeType="1"/>
            </p:cNvSpPr>
            <p:nvPr/>
          </p:nvSpPr>
          <p:spPr bwMode="auto">
            <a:xfrm>
              <a:off x="1926" y="3686"/>
              <a:ext cx="2" cy="16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AutoShape 46"/>
            <p:cNvSpPr>
              <a:spLocks noChangeShapeType="1"/>
            </p:cNvSpPr>
            <p:nvPr/>
          </p:nvSpPr>
          <p:spPr bwMode="auto">
            <a:xfrm>
              <a:off x="2190" y="3686"/>
              <a:ext cx="2" cy="16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AutoShape 45"/>
            <p:cNvSpPr>
              <a:spLocks noChangeShapeType="1"/>
            </p:cNvSpPr>
            <p:nvPr/>
          </p:nvSpPr>
          <p:spPr bwMode="auto">
            <a:xfrm>
              <a:off x="2454" y="3686"/>
              <a:ext cx="2" cy="16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AutoShape 44"/>
            <p:cNvSpPr>
              <a:spLocks noChangeShapeType="1"/>
            </p:cNvSpPr>
            <p:nvPr/>
          </p:nvSpPr>
          <p:spPr bwMode="auto">
            <a:xfrm>
              <a:off x="2736" y="3686"/>
              <a:ext cx="2" cy="16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AutoShape 43"/>
            <p:cNvSpPr>
              <a:spLocks noChangeShapeType="1"/>
            </p:cNvSpPr>
            <p:nvPr/>
          </p:nvSpPr>
          <p:spPr bwMode="auto">
            <a:xfrm>
              <a:off x="2988" y="3686"/>
              <a:ext cx="2" cy="16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8" name="AutoShape 42"/>
            <p:cNvSpPr>
              <a:spLocks noChangeShapeType="1"/>
            </p:cNvSpPr>
            <p:nvPr/>
          </p:nvSpPr>
          <p:spPr bwMode="auto">
            <a:xfrm>
              <a:off x="3258" y="3686"/>
              <a:ext cx="2" cy="16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9" name="AutoShape 41"/>
            <p:cNvSpPr>
              <a:spLocks noChangeShapeType="1"/>
            </p:cNvSpPr>
            <p:nvPr/>
          </p:nvSpPr>
          <p:spPr bwMode="auto">
            <a:xfrm>
              <a:off x="3540" y="3686"/>
              <a:ext cx="2" cy="16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0" name="AutoShape 40"/>
            <p:cNvSpPr>
              <a:spLocks noChangeShapeType="1"/>
            </p:cNvSpPr>
            <p:nvPr/>
          </p:nvSpPr>
          <p:spPr bwMode="auto">
            <a:xfrm>
              <a:off x="3804" y="3686"/>
              <a:ext cx="2" cy="16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1" name="AutoShape 39"/>
            <p:cNvSpPr>
              <a:spLocks noChangeShapeType="1"/>
            </p:cNvSpPr>
            <p:nvPr/>
          </p:nvSpPr>
          <p:spPr bwMode="auto">
            <a:xfrm>
              <a:off x="4068" y="3686"/>
              <a:ext cx="2" cy="16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2" name="AutoShape 38"/>
            <p:cNvSpPr>
              <a:spLocks noChangeShapeType="1"/>
            </p:cNvSpPr>
            <p:nvPr/>
          </p:nvSpPr>
          <p:spPr bwMode="auto">
            <a:xfrm>
              <a:off x="4350" y="3686"/>
              <a:ext cx="2" cy="16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3" name="AutoShape 37"/>
            <p:cNvSpPr>
              <a:spLocks noChangeShapeType="1"/>
            </p:cNvSpPr>
            <p:nvPr/>
          </p:nvSpPr>
          <p:spPr bwMode="auto">
            <a:xfrm>
              <a:off x="4602" y="3686"/>
              <a:ext cx="2" cy="16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5" name="Ellipsi 24"/>
          <p:cNvSpPr/>
          <p:nvPr/>
        </p:nvSpPr>
        <p:spPr>
          <a:xfrm>
            <a:off x="2434965" y="2535861"/>
            <a:ext cx="160345" cy="156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4" name="Ellipsi 53"/>
          <p:cNvSpPr/>
          <p:nvPr/>
        </p:nvSpPr>
        <p:spPr>
          <a:xfrm>
            <a:off x="3295258" y="2534541"/>
            <a:ext cx="160345" cy="156012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5" name="Ellipsi 54"/>
          <p:cNvSpPr/>
          <p:nvPr/>
        </p:nvSpPr>
        <p:spPr>
          <a:xfrm>
            <a:off x="3937927" y="2546175"/>
            <a:ext cx="160345" cy="15601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6" name="Ellipsi 55"/>
          <p:cNvSpPr/>
          <p:nvPr/>
        </p:nvSpPr>
        <p:spPr>
          <a:xfrm>
            <a:off x="5009702" y="2534536"/>
            <a:ext cx="160345" cy="156012"/>
          </a:xfrm>
          <a:prstGeom prst="ellipse">
            <a:avLst/>
          </a:prstGeom>
          <a:solidFill>
            <a:srgbClr val="FFC000"/>
          </a:solidFill>
          <a:ln>
            <a:solidFill>
              <a:srgbClr val="AC83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7" name="Ellipsi 56"/>
          <p:cNvSpPr/>
          <p:nvPr/>
        </p:nvSpPr>
        <p:spPr>
          <a:xfrm>
            <a:off x="4786064" y="2533814"/>
            <a:ext cx="160345" cy="156012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58" name="Kuva 5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37867" y="6304432"/>
            <a:ext cx="2506133" cy="631352"/>
          </a:xfrm>
          <a:prstGeom prst="rect">
            <a:avLst/>
          </a:prstGeom>
        </p:spPr>
      </p:pic>
      <p:sp>
        <p:nvSpPr>
          <p:cNvPr id="59" name="Tekstiruutu 58"/>
          <p:cNvSpPr txBox="1"/>
          <p:nvPr/>
        </p:nvSpPr>
        <p:spPr>
          <a:xfrm>
            <a:off x="8525691" y="5935100"/>
            <a:ext cx="54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3741724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54" grpId="0" animBg="1"/>
      <p:bldP spid="55" grpId="0" animBg="1"/>
      <p:bldP spid="56" grpId="0" animBg="1"/>
      <p:bldP spid="5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fontAlgn="base">
              <a:spcAft>
                <a:spcPct val="0"/>
              </a:spcAft>
            </a:pPr>
            <a:r>
              <a:rPr lang="fi-FI" altLang="fi-FI" dirty="0"/>
              <a:t>Todennäköisyyspelejä kiekoilla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pPr marL="0" indent="0">
              <a:buNone/>
            </a:pPr>
            <a:r>
              <a:rPr lang="fi-FI" dirty="0"/>
              <a:t> 		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pic>
        <p:nvPicPr>
          <p:cNvPr id="9" name="Kuva 8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37867" y="6304432"/>
            <a:ext cx="2506133" cy="631352"/>
          </a:xfrm>
          <a:prstGeom prst="rect">
            <a:avLst/>
          </a:prstGeom>
        </p:spPr>
      </p:pic>
      <p:sp>
        <p:nvSpPr>
          <p:cNvPr id="10" name="Tekstiruutu 9"/>
          <p:cNvSpPr txBox="1"/>
          <p:nvPr/>
        </p:nvSpPr>
        <p:spPr>
          <a:xfrm>
            <a:off x="8669867" y="5935100"/>
            <a:ext cx="397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2</a:t>
            </a:r>
          </a:p>
        </p:txBody>
      </p:sp>
      <p:sp>
        <p:nvSpPr>
          <p:cNvPr id="31" name="Rectangle 41"/>
          <p:cNvSpPr>
            <a:spLocks noChangeArrowheads="1"/>
          </p:cNvSpPr>
          <p:nvPr/>
        </p:nvSpPr>
        <p:spPr bwMode="auto">
          <a:xfrm>
            <a:off x="3463726" y="1882749"/>
            <a:ext cx="4464122" cy="1384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76176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Tarvitaan kolme sinipunakiekkoa, </a:t>
            </a:r>
            <a:br>
              <a:rPr kumimoji="0" lang="fi-FI" altLang="fi-FI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kumimoji="0" lang="fi-FI" altLang="fi-FI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joihin on kirjoitettu 2 punaiselle puolelle,  </a:t>
            </a:r>
            <a:br>
              <a:rPr kumimoji="0" lang="fi-FI" altLang="fi-FI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kumimoji="0" lang="fi-FI" altLang="fi-FI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siniselle puolelle yhteen on kirjoitettu 3 ja kahteen 5.</a:t>
            </a:r>
            <a:endParaRPr kumimoji="0" lang="fi-FI" altLang="fi-FI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altLang="fi-F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AutoShape 40"/>
          <p:cNvSpPr>
            <a:spLocks noChangeAspect="1" noChangeArrowheads="1" noTextEdit="1"/>
          </p:cNvSpPr>
          <p:nvPr/>
        </p:nvSpPr>
        <p:spPr bwMode="auto">
          <a:xfrm>
            <a:off x="726757" y="1835459"/>
            <a:ext cx="2517775" cy="147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grpSp>
        <p:nvGrpSpPr>
          <p:cNvPr id="5" name="Ryhmä 4"/>
          <p:cNvGrpSpPr/>
          <p:nvPr/>
        </p:nvGrpSpPr>
        <p:grpSpPr>
          <a:xfrm>
            <a:off x="925562" y="1919914"/>
            <a:ext cx="2108732" cy="1115314"/>
            <a:chOff x="925562" y="1919914"/>
            <a:chExt cx="2108732" cy="1115314"/>
          </a:xfrm>
        </p:grpSpPr>
        <p:sp>
          <p:nvSpPr>
            <p:cNvPr id="34" name="Oval 39"/>
            <p:cNvSpPr>
              <a:spLocks noChangeArrowheads="1"/>
            </p:cNvSpPr>
            <p:nvPr/>
          </p:nvSpPr>
          <p:spPr bwMode="auto">
            <a:xfrm>
              <a:off x="925562" y="1926264"/>
              <a:ext cx="574820" cy="553085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58738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altLang="fi-FI" sz="24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lku Laiha" panose="03050302040405010004" pitchFamily="66" charset="0"/>
                  <a:ea typeface="Times New Roman" panose="02020603050405020304" pitchFamily="18" charset="0"/>
                  <a:cs typeface="Arial" panose="020B0604020202020204" pitchFamily="34" charset="0"/>
                </a:rPr>
                <a:t>2</a:t>
              </a:r>
              <a:endPara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1659807" y="1926264"/>
              <a:ext cx="574820" cy="553085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58738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altLang="fi-FI" sz="24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lku Laiha" panose="03050302040405010004" pitchFamily="66" charset="0"/>
                  <a:ea typeface="Times New Roman" panose="02020603050405020304" pitchFamily="18" charset="0"/>
                  <a:cs typeface="Arial" panose="020B0604020202020204" pitchFamily="34" charset="0"/>
                </a:rPr>
                <a:t>2</a:t>
              </a:r>
              <a:endPara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Oval 37"/>
            <p:cNvSpPr>
              <a:spLocks noChangeArrowheads="1"/>
            </p:cNvSpPr>
            <p:nvPr/>
          </p:nvSpPr>
          <p:spPr bwMode="auto">
            <a:xfrm>
              <a:off x="2459474" y="1919914"/>
              <a:ext cx="574820" cy="553085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49213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altLang="fi-FI" sz="24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lku Laiha" panose="03050302040405010004" pitchFamily="66" charset="0"/>
                  <a:ea typeface="Times New Roman" panose="02020603050405020304" pitchFamily="18" charset="0"/>
                  <a:cs typeface="Arial" panose="020B0604020202020204" pitchFamily="34" charset="0"/>
                </a:rPr>
                <a:t>2</a:t>
              </a:r>
              <a:endPara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Oval 36"/>
            <p:cNvSpPr>
              <a:spLocks noChangeArrowheads="1"/>
            </p:cNvSpPr>
            <p:nvPr/>
          </p:nvSpPr>
          <p:spPr bwMode="auto">
            <a:xfrm>
              <a:off x="925562" y="2482143"/>
              <a:ext cx="574820" cy="553085"/>
            </a:xfrm>
            <a:prstGeom prst="ellipse">
              <a:avLst/>
            </a:prstGeom>
            <a:solidFill>
              <a:srgbClr val="365F91"/>
            </a:solidFill>
            <a:ln w="9525">
              <a:solidFill>
                <a:srgbClr val="365F9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58738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altLang="fi-FI" sz="24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lku Laiha" panose="03050302040405010004" pitchFamily="66" charset="0"/>
                  <a:ea typeface="Times New Roman" panose="02020603050405020304" pitchFamily="18" charset="0"/>
                  <a:cs typeface="Arial" panose="020B0604020202020204" pitchFamily="34" charset="0"/>
                </a:rPr>
                <a:t>3</a:t>
              </a:r>
              <a:endPara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Oval 35"/>
            <p:cNvSpPr>
              <a:spLocks noChangeArrowheads="1"/>
            </p:cNvSpPr>
            <p:nvPr/>
          </p:nvSpPr>
          <p:spPr bwMode="auto">
            <a:xfrm>
              <a:off x="1673849" y="2472999"/>
              <a:ext cx="574820" cy="553085"/>
            </a:xfrm>
            <a:prstGeom prst="ellipse">
              <a:avLst/>
            </a:prstGeom>
            <a:solidFill>
              <a:srgbClr val="365F91"/>
            </a:solidFill>
            <a:ln w="9525">
              <a:solidFill>
                <a:srgbClr val="365F9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58738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altLang="fi-FI" sz="24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lku Laiha" panose="03050302040405010004" pitchFamily="66" charset="0"/>
                  <a:ea typeface="Times New Roman" panose="02020603050405020304" pitchFamily="18" charset="0"/>
                  <a:cs typeface="Arial" panose="020B0604020202020204" pitchFamily="34" charset="0"/>
                </a:rPr>
                <a:t>5</a:t>
              </a:r>
              <a:endPara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Oval 34"/>
            <p:cNvSpPr>
              <a:spLocks noChangeArrowheads="1"/>
            </p:cNvSpPr>
            <p:nvPr/>
          </p:nvSpPr>
          <p:spPr bwMode="auto">
            <a:xfrm>
              <a:off x="2459474" y="2482142"/>
              <a:ext cx="574820" cy="553085"/>
            </a:xfrm>
            <a:prstGeom prst="ellipse">
              <a:avLst/>
            </a:prstGeom>
            <a:solidFill>
              <a:srgbClr val="365F91"/>
            </a:solidFill>
            <a:ln w="9525">
              <a:solidFill>
                <a:srgbClr val="365F9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49213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altLang="fi-FI" sz="24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lku Laiha" panose="03050302040405010004" pitchFamily="66" charset="0"/>
                  <a:ea typeface="Times New Roman" panose="02020603050405020304" pitchFamily="18" charset="0"/>
                  <a:cs typeface="Arial" panose="020B0604020202020204" pitchFamily="34" charset="0"/>
                </a:rPr>
                <a:t>5</a:t>
              </a:r>
              <a:endPara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41" name="Sisällön paikkamerkki 2"/>
          <p:cNvSpPr txBox="1">
            <a:spLocks/>
          </p:cNvSpPr>
          <p:nvPr/>
        </p:nvSpPr>
        <p:spPr>
          <a:xfrm>
            <a:off x="808917" y="3194024"/>
            <a:ext cx="7543801" cy="326576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b="1" dirty="0"/>
              <a:t>1. Kertolaskuja</a:t>
            </a:r>
            <a:br>
              <a:rPr lang="fi-FI" b="1" dirty="0"/>
            </a:br>
            <a:r>
              <a:rPr lang="fi-FI" dirty="0"/>
              <a:t>Heitetään yhtä aikaa ilmaan kaikki kiekot ja kerrotaan niiden luvut keskenään, esimerkiksi 5 · 2 · 2 = 20.</a:t>
            </a:r>
          </a:p>
          <a:p>
            <a:r>
              <a:rPr lang="fi-FI" dirty="0"/>
              <a:t>Jos tulokseksi tulee parillinen luku, saa 1 pisteen, </a:t>
            </a:r>
            <a:br>
              <a:rPr lang="fi-FI" dirty="0"/>
            </a:br>
            <a:r>
              <a:rPr lang="fi-FI" dirty="0"/>
              <a:t>jos tulokseksi tulee pariton luku, saa 5 pistettä. </a:t>
            </a:r>
            <a:br>
              <a:rPr lang="fi-FI" dirty="0"/>
            </a:br>
            <a:r>
              <a:rPr lang="fi-FI" dirty="0"/>
              <a:t>Pelataan kymmenen kierrosta. Lasketaan pisteet. </a:t>
            </a:r>
          </a:p>
          <a:p>
            <a:r>
              <a:rPr lang="fi-FI" b="1" dirty="0"/>
              <a:t>2. Yhteenlaskuja</a:t>
            </a:r>
            <a:br>
              <a:rPr lang="fi-FI" b="1" dirty="0"/>
            </a:br>
            <a:r>
              <a:rPr lang="fi-FI" dirty="0"/>
              <a:t>Pelataan kuten edellä, mutta nyt luvut lasketaan yhteen. </a:t>
            </a:r>
            <a:br>
              <a:rPr lang="fi-FI" dirty="0"/>
            </a:br>
            <a:r>
              <a:rPr lang="fi-FI" dirty="0"/>
              <a:t>Parillisesta summasta saa 1 pisteen ja </a:t>
            </a:r>
            <a:br>
              <a:rPr lang="fi-FI" dirty="0"/>
            </a:br>
            <a:r>
              <a:rPr lang="fi-FI" dirty="0"/>
              <a:t>parittomasta summasta saa 5 pistettä.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2252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fontAlgn="base">
              <a:spcAft>
                <a:spcPct val="0"/>
              </a:spcAft>
            </a:pPr>
            <a:r>
              <a:rPr lang="fi-FI" altLang="fi-FI" dirty="0"/>
              <a:t>Todennäköisyyspeli 1 palloilla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pPr marL="0" indent="0">
              <a:buNone/>
            </a:pPr>
            <a:r>
              <a:rPr lang="fi-FI" dirty="0"/>
              <a:t> 		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pic>
        <p:nvPicPr>
          <p:cNvPr id="9" name="Kuva 8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37867" y="6304432"/>
            <a:ext cx="2506133" cy="631352"/>
          </a:xfrm>
          <a:prstGeom prst="rect">
            <a:avLst/>
          </a:prstGeom>
        </p:spPr>
      </p:pic>
      <p:sp>
        <p:nvSpPr>
          <p:cNvPr id="10" name="Tekstiruutu 9"/>
          <p:cNvSpPr txBox="1"/>
          <p:nvPr/>
        </p:nvSpPr>
        <p:spPr>
          <a:xfrm>
            <a:off x="8669867" y="5935100"/>
            <a:ext cx="397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3</a:t>
            </a:r>
          </a:p>
        </p:txBody>
      </p:sp>
      <p:sp>
        <p:nvSpPr>
          <p:cNvPr id="31" name="Rectangle 41"/>
          <p:cNvSpPr>
            <a:spLocks noChangeArrowheads="1"/>
          </p:cNvSpPr>
          <p:nvPr/>
        </p:nvSpPr>
        <p:spPr bwMode="auto">
          <a:xfrm>
            <a:off x="3463726" y="2267468"/>
            <a:ext cx="4464122" cy="615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76176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Tarvitaan kolme punaista ja kolme sinistä</a:t>
            </a:r>
            <a:r>
              <a:rPr kumimoji="0" lang="fi-FI" altLang="fi-FI" sz="16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palloa sekä pussi. </a:t>
            </a:r>
            <a:endParaRPr kumimoji="0" lang="fi-FI" altLang="fi-F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1" name="Sisällön paikkamerkki 2"/>
          <p:cNvSpPr txBox="1">
            <a:spLocks/>
          </p:cNvSpPr>
          <p:nvPr/>
        </p:nvSpPr>
        <p:spPr>
          <a:xfrm>
            <a:off x="808917" y="3194024"/>
            <a:ext cx="7543801" cy="326576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 i="1" dirty="0"/>
          </a:p>
          <a:p>
            <a:r>
              <a:rPr lang="fi-FI" dirty="0"/>
              <a:t>Laitetaan pallot pussiin. </a:t>
            </a:r>
            <a:br>
              <a:rPr lang="fi-FI" dirty="0"/>
            </a:br>
            <a:r>
              <a:rPr lang="fi-FI" dirty="0"/>
              <a:t>Otetaan pussista 3 palloa. </a:t>
            </a:r>
          </a:p>
          <a:p>
            <a:r>
              <a:rPr lang="fi-FI" dirty="0"/>
              <a:t>Onko helpompi ottaa esiin 3 palloa niin, </a:t>
            </a:r>
            <a:br>
              <a:rPr lang="fi-FI" dirty="0"/>
            </a:br>
            <a:r>
              <a:rPr lang="fi-FI" dirty="0"/>
              <a:t>että kaikki ovat samanvärisiä vai niin, </a:t>
            </a:r>
            <a:br>
              <a:rPr lang="fi-FI" dirty="0"/>
            </a:br>
            <a:r>
              <a:rPr lang="fi-FI" dirty="0"/>
              <a:t>että osa palloista on erivärisiä?</a:t>
            </a:r>
          </a:p>
          <a:p>
            <a:r>
              <a:rPr lang="fi-FI" dirty="0"/>
              <a:t>Toistetaan 20 kertaa ja merkitään muistiin, minkävärisiä palloja saatiin.</a:t>
            </a:r>
          </a:p>
          <a:p>
            <a:endParaRPr lang="fi-FI" dirty="0"/>
          </a:p>
        </p:txBody>
      </p:sp>
      <p:grpSp>
        <p:nvGrpSpPr>
          <p:cNvPr id="6" name="Group 1"/>
          <p:cNvGrpSpPr>
            <a:grpSpLocks noChangeAspect="1"/>
          </p:cNvGrpSpPr>
          <p:nvPr/>
        </p:nvGrpSpPr>
        <p:grpSpPr bwMode="auto">
          <a:xfrm>
            <a:off x="710184" y="1826936"/>
            <a:ext cx="2517775" cy="1479550"/>
            <a:chOff x="1361" y="3796"/>
            <a:chExt cx="3964" cy="2330"/>
          </a:xfrm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7" name="AutoShape 8"/>
            <p:cNvSpPr>
              <a:spLocks noChangeAspect="1" noChangeArrowheads="1" noTextEdit="1"/>
            </p:cNvSpPr>
            <p:nvPr/>
          </p:nvSpPr>
          <p:spPr bwMode="auto">
            <a:xfrm>
              <a:off x="1361" y="3796"/>
              <a:ext cx="3964" cy="2330"/>
            </a:xfrm>
            <a:prstGeom prst="rect">
              <a:avLst/>
            </a:prstGeom>
            <a:noFill/>
            <a:ln>
              <a:noFill/>
            </a:ln>
            <a:effectLst/>
            <a:sp3d>
              <a:bevelT w="139700" h="139700"/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1674" y="3939"/>
              <a:ext cx="905" cy="871"/>
            </a:xfrm>
            <a:prstGeom prst="ellipse">
              <a:avLst/>
            </a:prstGeom>
            <a:gradFill rotWithShape="0">
              <a:gsLst>
                <a:gs pos="0">
                  <a:srgbClr val="C0504D"/>
                </a:gs>
                <a:gs pos="100000">
                  <a:srgbClr val="923633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sp3d>
              <a:bevelT w="139700" h="139700"/>
            </a:sp3d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Oval 6"/>
            <p:cNvSpPr>
              <a:spLocks noChangeArrowheads="1"/>
            </p:cNvSpPr>
            <p:nvPr/>
          </p:nvSpPr>
          <p:spPr bwMode="auto">
            <a:xfrm>
              <a:off x="2830" y="3939"/>
              <a:ext cx="905" cy="871"/>
            </a:xfrm>
            <a:prstGeom prst="ellipse">
              <a:avLst/>
            </a:prstGeom>
            <a:gradFill rotWithShape="0">
              <a:gsLst>
                <a:gs pos="0">
                  <a:srgbClr val="C0504D"/>
                </a:gs>
                <a:gs pos="100000">
                  <a:srgbClr val="923633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sp3d>
              <a:bevelT w="139700" h="139700"/>
            </a:sp3d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Oval 5"/>
            <p:cNvSpPr>
              <a:spLocks noChangeArrowheads="1"/>
            </p:cNvSpPr>
            <p:nvPr/>
          </p:nvSpPr>
          <p:spPr bwMode="auto">
            <a:xfrm>
              <a:off x="4089" y="3929"/>
              <a:ext cx="905" cy="871"/>
            </a:xfrm>
            <a:prstGeom prst="ellipse">
              <a:avLst/>
            </a:prstGeom>
            <a:gradFill rotWithShape="0">
              <a:gsLst>
                <a:gs pos="0">
                  <a:srgbClr val="C0504D"/>
                </a:gs>
                <a:gs pos="100000">
                  <a:srgbClr val="923633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sp3d>
              <a:bevelT w="139700" h="139700"/>
            </a:sp3d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Oval 4"/>
            <p:cNvSpPr>
              <a:spLocks noChangeArrowheads="1"/>
            </p:cNvSpPr>
            <p:nvPr/>
          </p:nvSpPr>
          <p:spPr bwMode="auto">
            <a:xfrm>
              <a:off x="1674" y="5060"/>
              <a:ext cx="905" cy="871"/>
            </a:xfrm>
            <a:prstGeom prst="ellipse">
              <a:avLst/>
            </a:prstGeom>
            <a:gradFill rotWithShape="0">
              <a:gsLst>
                <a:gs pos="0">
                  <a:srgbClr val="4F81BD"/>
                </a:gs>
                <a:gs pos="100000">
                  <a:srgbClr val="365E8F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sp3d>
              <a:bevelT w="139700" h="139700"/>
            </a:sp3d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Oval 3"/>
            <p:cNvSpPr>
              <a:spLocks noChangeArrowheads="1"/>
            </p:cNvSpPr>
            <p:nvPr/>
          </p:nvSpPr>
          <p:spPr bwMode="auto">
            <a:xfrm>
              <a:off x="2830" y="5060"/>
              <a:ext cx="905" cy="871"/>
            </a:xfrm>
            <a:prstGeom prst="ellipse">
              <a:avLst/>
            </a:prstGeom>
            <a:gradFill rotWithShape="0">
              <a:gsLst>
                <a:gs pos="0">
                  <a:srgbClr val="4F81BD"/>
                </a:gs>
                <a:gs pos="100000">
                  <a:srgbClr val="365E8F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sp3d>
              <a:bevelT w="139700" h="139700"/>
            </a:sp3d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Oval 2"/>
            <p:cNvSpPr>
              <a:spLocks noChangeArrowheads="1"/>
            </p:cNvSpPr>
            <p:nvPr/>
          </p:nvSpPr>
          <p:spPr bwMode="auto">
            <a:xfrm>
              <a:off x="4089" y="5050"/>
              <a:ext cx="905" cy="871"/>
            </a:xfrm>
            <a:prstGeom prst="ellipse">
              <a:avLst/>
            </a:prstGeom>
            <a:gradFill rotWithShape="0">
              <a:gsLst>
                <a:gs pos="0">
                  <a:srgbClr val="4F81BD"/>
                </a:gs>
                <a:gs pos="100000">
                  <a:srgbClr val="365E8F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sp3d>
              <a:bevelT w="139700" h="139700"/>
            </a:sp3d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89384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fontAlgn="base">
              <a:spcAft>
                <a:spcPct val="0"/>
              </a:spcAft>
            </a:pPr>
            <a:r>
              <a:rPr lang="fi-FI" altLang="fi-FI" dirty="0"/>
              <a:t>Todennäköisyyspeli 2 palloilla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pPr marL="0" indent="0">
              <a:buNone/>
            </a:pPr>
            <a:r>
              <a:rPr lang="fi-FI" dirty="0"/>
              <a:t> 		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pic>
        <p:nvPicPr>
          <p:cNvPr id="9" name="Kuva 8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37867" y="6304432"/>
            <a:ext cx="2506133" cy="631352"/>
          </a:xfrm>
          <a:prstGeom prst="rect">
            <a:avLst/>
          </a:prstGeom>
        </p:spPr>
      </p:pic>
      <p:sp>
        <p:nvSpPr>
          <p:cNvPr id="10" name="Tekstiruutu 9"/>
          <p:cNvSpPr txBox="1"/>
          <p:nvPr/>
        </p:nvSpPr>
        <p:spPr>
          <a:xfrm>
            <a:off x="8669867" y="5935100"/>
            <a:ext cx="397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4</a:t>
            </a:r>
          </a:p>
        </p:txBody>
      </p:sp>
      <p:sp>
        <p:nvSpPr>
          <p:cNvPr id="31" name="Rectangle 41"/>
          <p:cNvSpPr>
            <a:spLocks noChangeArrowheads="1"/>
          </p:cNvSpPr>
          <p:nvPr/>
        </p:nvSpPr>
        <p:spPr bwMode="auto">
          <a:xfrm>
            <a:off x="3463726" y="2267468"/>
            <a:ext cx="4464122" cy="615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76176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Tarvitaan yksi sininen ja viisi punaista </a:t>
            </a:r>
            <a:r>
              <a:rPr kumimoji="0" lang="fi-FI" altLang="fi-FI" sz="16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palloa sekä pussi. </a:t>
            </a:r>
            <a:endParaRPr kumimoji="0" lang="fi-FI" altLang="fi-F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1" name="Sisällön paikkamerkki 2"/>
          <p:cNvSpPr txBox="1">
            <a:spLocks/>
          </p:cNvSpPr>
          <p:nvPr/>
        </p:nvSpPr>
        <p:spPr>
          <a:xfrm>
            <a:off x="808917" y="3194024"/>
            <a:ext cx="7543801" cy="326576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 i="1" dirty="0"/>
          </a:p>
          <a:p>
            <a:r>
              <a:rPr lang="fi-FI" dirty="0"/>
              <a:t>Laitetaan 1 sininen ja 5 punaista palloa pussiin. </a:t>
            </a:r>
          </a:p>
          <a:p>
            <a:r>
              <a:rPr lang="fi-FI" dirty="0"/>
              <a:t>Otetaan pussista 3 palloa. </a:t>
            </a:r>
          </a:p>
          <a:p>
            <a:r>
              <a:rPr lang="fi-FI" dirty="0"/>
              <a:t>Onko helpompi ottaa esiin 3 palloa niin, </a:t>
            </a:r>
            <a:br>
              <a:rPr lang="fi-FI" dirty="0"/>
            </a:br>
            <a:r>
              <a:rPr lang="fi-FI" dirty="0"/>
              <a:t>että kaikki ovat samanvärisiä vai niin, </a:t>
            </a:r>
            <a:br>
              <a:rPr lang="fi-FI" dirty="0"/>
            </a:br>
            <a:r>
              <a:rPr lang="fi-FI" dirty="0"/>
              <a:t>että osa palloista on erivärisiä?</a:t>
            </a:r>
          </a:p>
          <a:p>
            <a:r>
              <a:rPr lang="fi-FI" dirty="0"/>
              <a:t>Toistetaan 20 kertaa ja merkitään muistiin, minkävärisiä palloja saatiin.</a:t>
            </a:r>
          </a:p>
          <a:p>
            <a:endParaRPr lang="fi-FI" dirty="0"/>
          </a:p>
        </p:txBody>
      </p:sp>
      <p:grpSp>
        <p:nvGrpSpPr>
          <p:cNvPr id="16" name="Group 1"/>
          <p:cNvGrpSpPr>
            <a:grpSpLocks noChangeAspect="1"/>
          </p:cNvGrpSpPr>
          <p:nvPr/>
        </p:nvGrpSpPr>
        <p:grpSpPr bwMode="auto">
          <a:xfrm>
            <a:off x="664464" y="1937809"/>
            <a:ext cx="2517775" cy="1479550"/>
            <a:chOff x="1361" y="3796"/>
            <a:chExt cx="3964" cy="2330"/>
          </a:xfrm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17" name="AutoShape 8"/>
            <p:cNvSpPr>
              <a:spLocks noChangeAspect="1" noChangeArrowheads="1" noTextEdit="1"/>
            </p:cNvSpPr>
            <p:nvPr/>
          </p:nvSpPr>
          <p:spPr bwMode="auto">
            <a:xfrm>
              <a:off x="1361" y="3796"/>
              <a:ext cx="3964" cy="2330"/>
            </a:xfrm>
            <a:prstGeom prst="rect">
              <a:avLst/>
            </a:prstGeom>
            <a:noFill/>
            <a:ln>
              <a:noFill/>
            </a:ln>
            <a:effectLst/>
            <a:sp3d>
              <a:bevelT w="139700" h="139700"/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Oval 7"/>
            <p:cNvSpPr>
              <a:spLocks noChangeArrowheads="1"/>
            </p:cNvSpPr>
            <p:nvPr/>
          </p:nvSpPr>
          <p:spPr bwMode="auto">
            <a:xfrm>
              <a:off x="1674" y="3939"/>
              <a:ext cx="905" cy="871"/>
            </a:xfrm>
            <a:prstGeom prst="ellipse">
              <a:avLst/>
            </a:prstGeom>
            <a:gradFill rotWithShape="0">
              <a:gsLst>
                <a:gs pos="0">
                  <a:srgbClr val="4F81BD"/>
                </a:gs>
                <a:gs pos="100000">
                  <a:srgbClr val="365E8F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sp3d>
              <a:bevelT w="139700" h="139700"/>
            </a:sp3d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Oval 6"/>
            <p:cNvSpPr>
              <a:spLocks noChangeArrowheads="1"/>
            </p:cNvSpPr>
            <p:nvPr/>
          </p:nvSpPr>
          <p:spPr bwMode="auto">
            <a:xfrm>
              <a:off x="2830" y="3939"/>
              <a:ext cx="905" cy="871"/>
            </a:xfrm>
            <a:prstGeom prst="ellipse">
              <a:avLst/>
            </a:prstGeom>
            <a:gradFill rotWithShape="0">
              <a:gsLst>
                <a:gs pos="0">
                  <a:srgbClr val="C0504D"/>
                </a:gs>
                <a:gs pos="100000">
                  <a:srgbClr val="923633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sp3d>
              <a:bevelT w="139700" h="139700"/>
            </a:sp3d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Oval 5"/>
            <p:cNvSpPr>
              <a:spLocks noChangeArrowheads="1"/>
            </p:cNvSpPr>
            <p:nvPr/>
          </p:nvSpPr>
          <p:spPr bwMode="auto">
            <a:xfrm>
              <a:off x="4089" y="3929"/>
              <a:ext cx="905" cy="871"/>
            </a:xfrm>
            <a:prstGeom prst="ellipse">
              <a:avLst/>
            </a:prstGeom>
            <a:gradFill rotWithShape="0">
              <a:gsLst>
                <a:gs pos="0">
                  <a:srgbClr val="C0504D"/>
                </a:gs>
                <a:gs pos="100000">
                  <a:srgbClr val="923633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sp3d>
              <a:bevelT w="139700" h="139700"/>
            </a:sp3d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Oval 4"/>
            <p:cNvSpPr>
              <a:spLocks noChangeArrowheads="1"/>
            </p:cNvSpPr>
            <p:nvPr/>
          </p:nvSpPr>
          <p:spPr bwMode="auto">
            <a:xfrm>
              <a:off x="1674" y="5060"/>
              <a:ext cx="905" cy="871"/>
            </a:xfrm>
            <a:prstGeom prst="ellipse">
              <a:avLst/>
            </a:prstGeom>
            <a:gradFill rotWithShape="0">
              <a:gsLst>
                <a:gs pos="0">
                  <a:srgbClr val="C0504D"/>
                </a:gs>
                <a:gs pos="100000">
                  <a:srgbClr val="923633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sp3d>
              <a:bevelT w="139700" h="139700"/>
            </a:sp3d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Oval 3"/>
            <p:cNvSpPr>
              <a:spLocks noChangeArrowheads="1"/>
            </p:cNvSpPr>
            <p:nvPr/>
          </p:nvSpPr>
          <p:spPr bwMode="auto">
            <a:xfrm>
              <a:off x="2830" y="5060"/>
              <a:ext cx="905" cy="871"/>
            </a:xfrm>
            <a:prstGeom prst="ellipse">
              <a:avLst/>
            </a:prstGeom>
            <a:gradFill rotWithShape="0">
              <a:gsLst>
                <a:gs pos="0">
                  <a:srgbClr val="C0504D"/>
                </a:gs>
                <a:gs pos="100000">
                  <a:srgbClr val="923633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sp3d>
              <a:bevelT w="139700" h="139700"/>
            </a:sp3d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Oval 2"/>
            <p:cNvSpPr>
              <a:spLocks noChangeArrowheads="1"/>
            </p:cNvSpPr>
            <p:nvPr/>
          </p:nvSpPr>
          <p:spPr bwMode="auto">
            <a:xfrm>
              <a:off x="4089" y="5050"/>
              <a:ext cx="905" cy="871"/>
            </a:xfrm>
            <a:prstGeom prst="ellipse">
              <a:avLst/>
            </a:prstGeom>
            <a:gradFill rotWithShape="0">
              <a:gsLst>
                <a:gs pos="0">
                  <a:srgbClr val="C0504D"/>
                </a:gs>
                <a:gs pos="100000">
                  <a:srgbClr val="923633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sp3d>
              <a:bevelT w="139700" h="139700"/>
            </a:sp3d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886813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Varmaa, epävarmaa vai mahdotonta? 1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pPr marL="0" indent="0">
              <a:buNone/>
            </a:pPr>
            <a:r>
              <a:rPr lang="fi-FI" dirty="0"/>
              <a:t> 		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pic>
        <p:nvPicPr>
          <p:cNvPr id="9" name="Kuva 8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37867" y="6304432"/>
            <a:ext cx="2506133" cy="631352"/>
          </a:xfrm>
          <a:prstGeom prst="rect">
            <a:avLst/>
          </a:prstGeom>
        </p:spPr>
      </p:pic>
      <p:sp>
        <p:nvSpPr>
          <p:cNvPr id="10" name="Tekstiruutu 9"/>
          <p:cNvSpPr txBox="1"/>
          <p:nvPr/>
        </p:nvSpPr>
        <p:spPr>
          <a:xfrm>
            <a:off x="8669867" y="5935100"/>
            <a:ext cx="397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5</a:t>
            </a:r>
          </a:p>
        </p:txBody>
      </p:sp>
      <p:sp>
        <p:nvSpPr>
          <p:cNvPr id="31" name="Rectangle 41"/>
          <p:cNvSpPr>
            <a:spLocks noChangeArrowheads="1"/>
          </p:cNvSpPr>
          <p:nvPr/>
        </p:nvSpPr>
        <p:spPr bwMode="auto">
          <a:xfrm>
            <a:off x="3463726" y="2236691"/>
            <a:ext cx="4464122" cy="677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76176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fi-FI" i="1" dirty="0"/>
              <a:t>Tarvitaan 2 punaista, 2 sinistä ja 2 vihreää palloa sekä pussi.</a:t>
            </a:r>
            <a:endParaRPr lang="fi-FI" dirty="0"/>
          </a:p>
        </p:txBody>
      </p:sp>
      <p:sp>
        <p:nvSpPr>
          <p:cNvPr id="41" name="Sisällön paikkamerkki 2"/>
          <p:cNvSpPr txBox="1">
            <a:spLocks/>
          </p:cNvSpPr>
          <p:nvPr/>
        </p:nvSpPr>
        <p:spPr>
          <a:xfrm>
            <a:off x="808917" y="3194024"/>
            <a:ext cx="7543801" cy="3265762"/>
          </a:xfrm>
          <a:prstGeom prst="rect">
            <a:avLst/>
          </a:prstGeom>
        </p:spPr>
        <p:txBody>
          <a:bodyPr vert="horz" lIns="0" tIns="45720" rIns="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 i="1" dirty="0"/>
          </a:p>
          <a:p>
            <a:r>
              <a:rPr lang="fi-FI" dirty="0"/>
              <a:t>Ovatko väitteet varmoja eli varmasti tosia, mahdollisia, mutta epävarmoja vai mahdottomia? Kokeillaan!</a:t>
            </a:r>
          </a:p>
          <a:p>
            <a:pPr marL="92075" indent="0">
              <a:buNone/>
              <a:tabLst>
                <a:tab pos="539750" algn="l"/>
              </a:tabLst>
            </a:pPr>
            <a:r>
              <a:rPr lang="fi-FI" dirty="0"/>
              <a:t> 1. 	Jos otetaan yksi helmi, se on punainen.</a:t>
            </a:r>
          </a:p>
          <a:p>
            <a:pPr>
              <a:tabLst>
                <a:tab pos="539750" algn="l"/>
              </a:tabLst>
            </a:pPr>
            <a:r>
              <a:rPr lang="fi-FI" dirty="0"/>
              <a:t> 2. 	Jos otetaan 2 helmeä, ne ovat samanvärisiä.</a:t>
            </a:r>
          </a:p>
          <a:p>
            <a:pPr>
              <a:tabLst>
                <a:tab pos="539750" algn="l"/>
              </a:tabLst>
            </a:pPr>
            <a:r>
              <a:rPr lang="fi-FI" dirty="0"/>
              <a:t> 3. 	Jos otetaan 2 helmeä, ne ovat erivärisiä.</a:t>
            </a:r>
          </a:p>
          <a:p>
            <a:pPr>
              <a:tabLst>
                <a:tab pos="539750" algn="l"/>
              </a:tabLst>
            </a:pPr>
            <a:r>
              <a:rPr lang="fi-FI" dirty="0"/>
              <a:t> 4. 	Jos otetaan 3 helmeä, niiden joukossa on samanvärisiä.</a:t>
            </a:r>
          </a:p>
          <a:p>
            <a:pPr>
              <a:tabLst>
                <a:tab pos="539750" algn="l"/>
              </a:tabLst>
            </a:pPr>
            <a:r>
              <a:rPr lang="fi-FI" dirty="0"/>
              <a:t> 5. 	Jos otetaan 4 helmeä, ne ovat kaikki erivärisiä.</a:t>
            </a:r>
          </a:p>
          <a:p>
            <a:endParaRPr lang="fi-FI" dirty="0"/>
          </a:p>
        </p:txBody>
      </p:sp>
      <p:grpSp>
        <p:nvGrpSpPr>
          <p:cNvPr id="16" name="Group 1"/>
          <p:cNvGrpSpPr>
            <a:grpSpLocks noChangeAspect="1"/>
          </p:cNvGrpSpPr>
          <p:nvPr/>
        </p:nvGrpSpPr>
        <p:grpSpPr bwMode="auto">
          <a:xfrm>
            <a:off x="664464" y="1937809"/>
            <a:ext cx="2517775" cy="1479550"/>
            <a:chOff x="1361" y="3796"/>
            <a:chExt cx="3964" cy="2330"/>
          </a:xfrm>
        </p:grpSpPr>
        <p:sp>
          <p:nvSpPr>
            <p:cNvPr id="17" name="AutoShape 8"/>
            <p:cNvSpPr>
              <a:spLocks noChangeAspect="1" noChangeArrowheads="1" noTextEdit="1"/>
            </p:cNvSpPr>
            <p:nvPr/>
          </p:nvSpPr>
          <p:spPr bwMode="auto">
            <a:xfrm>
              <a:off x="1361" y="3796"/>
              <a:ext cx="3964" cy="23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Oval 7"/>
            <p:cNvSpPr>
              <a:spLocks noChangeArrowheads="1"/>
            </p:cNvSpPr>
            <p:nvPr/>
          </p:nvSpPr>
          <p:spPr bwMode="auto">
            <a:xfrm>
              <a:off x="2853" y="3941"/>
              <a:ext cx="905" cy="871"/>
            </a:xfrm>
            <a:prstGeom prst="ellipse">
              <a:avLst/>
            </a:prstGeom>
            <a:gradFill rotWithShape="0">
              <a:gsLst>
                <a:gs pos="0">
                  <a:srgbClr val="4F81BD"/>
                </a:gs>
                <a:gs pos="100000">
                  <a:srgbClr val="365E8F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Oval 6"/>
            <p:cNvSpPr>
              <a:spLocks noChangeArrowheads="1"/>
            </p:cNvSpPr>
            <p:nvPr/>
          </p:nvSpPr>
          <p:spPr bwMode="auto">
            <a:xfrm>
              <a:off x="1641" y="3929"/>
              <a:ext cx="905" cy="871"/>
            </a:xfrm>
            <a:prstGeom prst="ellipse">
              <a:avLst/>
            </a:prstGeom>
            <a:gradFill rotWithShape="0">
              <a:gsLst>
                <a:gs pos="0">
                  <a:srgbClr val="C0504D"/>
                </a:gs>
                <a:gs pos="100000">
                  <a:srgbClr val="923633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Oval 5"/>
            <p:cNvSpPr>
              <a:spLocks noChangeArrowheads="1"/>
            </p:cNvSpPr>
            <p:nvPr/>
          </p:nvSpPr>
          <p:spPr bwMode="auto">
            <a:xfrm>
              <a:off x="4089" y="3929"/>
              <a:ext cx="905" cy="871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Oval 4"/>
            <p:cNvSpPr>
              <a:spLocks noChangeArrowheads="1"/>
            </p:cNvSpPr>
            <p:nvPr/>
          </p:nvSpPr>
          <p:spPr bwMode="auto">
            <a:xfrm>
              <a:off x="1674" y="5060"/>
              <a:ext cx="905" cy="871"/>
            </a:xfrm>
            <a:prstGeom prst="ellipse">
              <a:avLst/>
            </a:prstGeom>
            <a:gradFill rotWithShape="0">
              <a:gsLst>
                <a:gs pos="0">
                  <a:srgbClr val="C0504D"/>
                </a:gs>
                <a:gs pos="100000">
                  <a:srgbClr val="923633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Oval 2"/>
            <p:cNvSpPr>
              <a:spLocks noChangeArrowheads="1"/>
            </p:cNvSpPr>
            <p:nvPr/>
          </p:nvSpPr>
          <p:spPr bwMode="auto">
            <a:xfrm>
              <a:off x="4089" y="5050"/>
              <a:ext cx="905" cy="871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2" name="Oval 7"/>
          <p:cNvSpPr>
            <a:spLocks noChangeArrowheads="1"/>
          </p:cNvSpPr>
          <p:nvPr/>
        </p:nvSpPr>
        <p:spPr bwMode="auto">
          <a:xfrm>
            <a:off x="1661715" y="2733126"/>
            <a:ext cx="574820" cy="553085"/>
          </a:xfrm>
          <a:prstGeom prst="ellipse">
            <a:avLst/>
          </a:prstGeom>
          <a:gradFill rotWithShape="0">
            <a:gsLst>
              <a:gs pos="0">
                <a:srgbClr val="4F81BD"/>
              </a:gs>
              <a:gs pos="100000">
                <a:srgbClr val="365E8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056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Varmaa, epävarmaa vai mahdotonta? 2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pPr marL="0" indent="0">
              <a:buNone/>
            </a:pPr>
            <a:r>
              <a:rPr lang="fi-FI" dirty="0"/>
              <a:t> 		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pic>
        <p:nvPicPr>
          <p:cNvPr id="9" name="Kuva 8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37867" y="6304432"/>
            <a:ext cx="2506133" cy="631352"/>
          </a:xfrm>
          <a:prstGeom prst="rect">
            <a:avLst/>
          </a:prstGeom>
        </p:spPr>
      </p:pic>
      <p:sp>
        <p:nvSpPr>
          <p:cNvPr id="10" name="Tekstiruutu 9"/>
          <p:cNvSpPr txBox="1"/>
          <p:nvPr/>
        </p:nvSpPr>
        <p:spPr>
          <a:xfrm>
            <a:off x="8669867" y="5935100"/>
            <a:ext cx="397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6</a:t>
            </a:r>
          </a:p>
        </p:txBody>
      </p:sp>
      <p:sp>
        <p:nvSpPr>
          <p:cNvPr id="31" name="Rectangle 41"/>
          <p:cNvSpPr>
            <a:spLocks noChangeArrowheads="1"/>
          </p:cNvSpPr>
          <p:nvPr/>
        </p:nvSpPr>
        <p:spPr bwMode="auto">
          <a:xfrm>
            <a:off x="3463726" y="2236691"/>
            <a:ext cx="4464122" cy="677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76176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fi-FI" i="1" dirty="0"/>
              <a:t>Tarvitaan 5 punaista, 5 sinistä,  </a:t>
            </a:r>
            <a:br>
              <a:rPr lang="fi-FI" i="1" dirty="0"/>
            </a:br>
            <a:r>
              <a:rPr lang="fi-FI" i="1" dirty="0"/>
              <a:t>5 vihreää palloa ja pussi.</a:t>
            </a:r>
            <a:endParaRPr lang="fi-FI" dirty="0"/>
          </a:p>
        </p:txBody>
      </p:sp>
      <p:sp>
        <p:nvSpPr>
          <p:cNvPr id="41" name="Sisällön paikkamerkki 2"/>
          <p:cNvSpPr txBox="1">
            <a:spLocks/>
          </p:cNvSpPr>
          <p:nvPr/>
        </p:nvSpPr>
        <p:spPr>
          <a:xfrm>
            <a:off x="3418235" y="3190775"/>
            <a:ext cx="4683577" cy="2895988"/>
          </a:xfrm>
          <a:prstGeom prst="rect">
            <a:avLst/>
          </a:prstGeom>
        </p:spPr>
        <p:txBody>
          <a:bodyPr vert="horz" lIns="0" tIns="45720" rIns="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/>
              <a:t>Kuinka monta palloa on vähintään otettava, </a:t>
            </a:r>
            <a:br>
              <a:rPr lang="fi-FI" dirty="0"/>
            </a:br>
            <a:r>
              <a:rPr lang="fi-FI" dirty="0"/>
              <a:t>jotta niiden joukossa varmasti olisi</a:t>
            </a:r>
          </a:p>
          <a:p>
            <a:r>
              <a:rPr lang="fi-FI" dirty="0"/>
              <a:t> a) punainen</a:t>
            </a:r>
          </a:p>
          <a:p>
            <a:r>
              <a:rPr lang="fi-FI" dirty="0"/>
              <a:t> b) vihreä</a:t>
            </a:r>
          </a:p>
          <a:p>
            <a:r>
              <a:rPr lang="fi-FI" dirty="0"/>
              <a:t> c) 2 sinistä</a:t>
            </a:r>
          </a:p>
          <a:p>
            <a:r>
              <a:rPr lang="fi-FI" dirty="0"/>
              <a:t> d) 3 samanväristä</a:t>
            </a:r>
          </a:p>
          <a:p>
            <a:r>
              <a:rPr lang="fi-FI" dirty="0"/>
              <a:t>Kokeillaan monta kertaa. </a:t>
            </a:r>
          </a:p>
          <a:p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745486" y="2140203"/>
            <a:ext cx="2550155" cy="3434422"/>
            <a:chOff x="746759" y="3286211"/>
            <a:chExt cx="2550155" cy="3434422"/>
          </a:xfrm>
        </p:grpSpPr>
        <p:sp>
          <p:nvSpPr>
            <p:cNvPr id="32" name="Oval 7"/>
            <p:cNvSpPr>
              <a:spLocks noChangeArrowheads="1"/>
            </p:cNvSpPr>
            <p:nvPr/>
          </p:nvSpPr>
          <p:spPr bwMode="auto">
            <a:xfrm>
              <a:off x="1694418" y="4104990"/>
              <a:ext cx="574820" cy="553085"/>
            </a:xfrm>
            <a:prstGeom prst="ellipse">
              <a:avLst/>
            </a:prstGeom>
            <a:gradFill rotWithShape="0">
              <a:gsLst>
                <a:gs pos="0">
                  <a:srgbClr val="4F81BD"/>
                </a:gs>
                <a:gs pos="100000">
                  <a:srgbClr val="365E8F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grpSp>
          <p:nvGrpSpPr>
            <p:cNvPr id="5" name="Ryhmä 4"/>
            <p:cNvGrpSpPr/>
            <p:nvPr/>
          </p:nvGrpSpPr>
          <p:grpSpPr>
            <a:xfrm>
              <a:off x="746759" y="3286211"/>
              <a:ext cx="2550155" cy="3434422"/>
              <a:chOff x="664464" y="1937809"/>
              <a:chExt cx="2550155" cy="3434422"/>
            </a:xfrm>
          </p:grpSpPr>
          <p:grpSp>
            <p:nvGrpSpPr>
              <p:cNvPr id="16" name="Group 1"/>
              <p:cNvGrpSpPr>
                <a:grpSpLocks noChangeAspect="1"/>
              </p:cNvGrpSpPr>
              <p:nvPr/>
            </p:nvGrpSpPr>
            <p:grpSpPr bwMode="auto">
              <a:xfrm>
                <a:off x="664464" y="1937809"/>
                <a:ext cx="2517775" cy="1479550"/>
                <a:chOff x="1361" y="3796"/>
                <a:chExt cx="3964" cy="2330"/>
              </a:xfrm>
            </p:grpSpPr>
            <p:sp>
              <p:nvSpPr>
                <p:cNvPr id="17" name="AutoShape 8"/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1361" y="3796"/>
                  <a:ext cx="3964" cy="233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  <p:sp>
              <p:nvSpPr>
                <p:cNvPr id="18" name="Oval 7"/>
                <p:cNvSpPr>
                  <a:spLocks noChangeArrowheads="1"/>
                </p:cNvSpPr>
                <p:nvPr/>
              </p:nvSpPr>
              <p:spPr bwMode="auto">
                <a:xfrm>
                  <a:off x="2853" y="3941"/>
                  <a:ext cx="905" cy="871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4F81BD"/>
                    </a:gs>
                    <a:gs pos="100000">
                      <a:srgbClr val="365E8F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  <p:sp>
              <p:nvSpPr>
                <p:cNvPr id="19" name="Oval 6"/>
                <p:cNvSpPr>
                  <a:spLocks noChangeArrowheads="1"/>
                </p:cNvSpPr>
                <p:nvPr/>
              </p:nvSpPr>
              <p:spPr bwMode="auto">
                <a:xfrm>
                  <a:off x="1641" y="3929"/>
                  <a:ext cx="905" cy="871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0504D"/>
                    </a:gs>
                    <a:gs pos="100000">
                      <a:srgbClr val="923633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  <p:sp>
              <p:nvSpPr>
                <p:cNvPr id="20" name="Oval 5"/>
                <p:cNvSpPr>
                  <a:spLocks noChangeArrowheads="1"/>
                </p:cNvSpPr>
                <p:nvPr/>
              </p:nvSpPr>
              <p:spPr bwMode="auto">
                <a:xfrm>
                  <a:off x="4089" y="3929"/>
                  <a:ext cx="905" cy="871"/>
                </a:xfrm>
                <a:prstGeom prst="ellipse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  <p:sp>
              <p:nvSpPr>
                <p:cNvPr id="21" name="Oval 4"/>
                <p:cNvSpPr>
                  <a:spLocks noChangeArrowheads="1"/>
                </p:cNvSpPr>
                <p:nvPr/>
              </p:nvSpPr>
              <p:spPr bwMode="auto">
                <a:xfrm>
                  <a:off x="1674" y="5060"/>
                  <a:ext cx="905" cy="871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0504D"/>
                    </a:gs>
                    <a:gs pos="100000">
                      <a:srgbClr val="923633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  <p:sp>
              <p:nvSpPr>
                <p:cNvPr id="23" name="Oval 2"/>
                <p:cNvSpPr>
                  <a:spLocks noChangeArrowheads="1"/>
                </p:cNvSpPr>
                <p:nvPr/>
              </p:nvSpPr>
              <p:spPr bwMode="auto">
                <a:xfrm>
                  <a:off x="4089" y="5050"/>
                  <a:ext cx="905" cy="871"/>
                </a:xfrm>
                <a:prstGeom prst="ellipse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</p:grpSp>
          <p:grpSp>
            <p:nvGrpSpPr>
              <p:cNvPr id="22" name="Group 1"/>
              <p:cNvGrpSpPr>
                <a:grpSpLocks noChangeAspect="1"/>
              </p:cNvGrpSpPr>
              <p:nvPr/>
            </p:nvGrpSpPr>
            <p:grpSpPr bwMode="auto">
              <a:xfrm>
                <a:off x="696844" y="3341753"/>
                <a:ext cx="2517775" cy="1479550"/>
                <a:chOff x="1361" y="3796"/>
                <a:chExt cx="3964" cy="2330"/>
              </a:xfrm>
            </p:grpSpPr>
            <p:sp>
              <p:nvSpPr>
                <p:cNvPr id="24" name="AutoShape 8"/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1361" y="3796"/>
                  <a:ext cx="3964" cy="233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  <p:sp>
              <p:nvSpPr>
                <p:cNvPr id="25" name="Oval 7"/>
                <p:cNvSpPr>
                  <a:spLocks noChangeArrowheads="1"/>
                </p:cNvSpPr>
                <p:nvPr/>
              </p:nvSpPr>
              <p:spPr bwMode="auto">
                <a:xfrm>
                  <a:off x="2853" y="3941"/>
                  <a:ext cx="905" cy="871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4F81BD"/>
                    </a:gs>
                    <a:gs pos="100000">
                      <a:srgbClr val="365E8F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  <p:sp>
              <p:nvSpPr>
                <p:cNvPr id="26" name="Oval 6"/>
                <p:cNvSpPr>
                  <a:spLocks noChangeArrowheads="1"/>
                </p:cNvSpPr>
                <p:nvPr/>
              </p:nvSpPr>
              <p:spPr bwMode="auto">
                <a:xfrm>
                  <a:off x="1641" y="3929"/>
                  <a:ext cx="905" cy="871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0504D"/>
                    </a:gs>
                    <a:gs pos="100000">
                      <a:srgbClr val="923633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  <p:sp>
              <p:nvSpPr>
                <p:cNvPr id="27" name="Oval 5"/>
                <p:cNvSpPr>
                  <a:spLocks noChangeArrowheads="1"/>
                </p:cNvSpPr>
                <p:nvPr/>
              </p:nvSpPr>
              <p:spPr bwMode="auto">
                <a:xfrm>
                  <a:off x="4089" y="3929"/>
                  <a:ext cx="905" cy="871"/>
                </a:xfrm>
                <a:prstGeom prst="ellipse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  <p:sp>
              <p:nvSpPr>
                <p:cNvPr id="28" name="Oval 4"/>
                <p:cNvSpPr>
                  <a:spLocks noChangeArrowheads="1"/>
                </p:cNvSpPr>
                <p:nvPr/>
              </p:nvSpPr>
              <p:spPr bwMode="auto">
                <a:xfrm>
                  <a:off x="1674" y="5060"/>
                  <a:ext cx="905" cy="871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0504D"/>
                    </a:gs>
                    <a:gs pos="100000">
                      <a:srgbClr val="923633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  <p:sp>
              <p:nvSpPr>
                <p:cNvPr id="29" name="Oval 2"/>
                <p:cNvSpPr>
                  <a:spLocks noChangeArrowheads="1"/>
                </p:cNvSpPr>
                <p:nvPr/>
              </p:nvSpPr>
              <p:spPr bwMode="auto">
                <a:xfrm>
                  <a:off x="4089" y="5050"/>
                  <a:ext cx="905" cy="871"/>
                </a:xfrm>
                <a:prstGeom prst="ellipse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/>
                </a:p>
              </p:txBody>
            </p:sp>
          </p:grpSp>
          <p:sp>
            <p:nvSpPr>
              <p:cNvPr id="30" name="Oval 7"/>
              <p:cNvSpPr>
                <a:spLocks noChangeArrowheads="1"/>
              </p:cNvSpPr>
              <p:nvPr/>
            </p:nvSpPr>
            <p:spPr bwMode="auto">
              <a:xfrm>
                <a:off x="1658559" y="4144393"/>
                <a:ext cx="574820" cy="553085"/>
              </a:xfrm>
              <a:prstGeom prst="ellipse">
                <a:avLst/>
              </a:prstGeom>
              <a:gradFill rotWithShape="0">
                <a:gsLst>
                  <a:gs pos="0">
                    <a:srgbClr val="4F81BD"/>
                  </a:gs>
                  <a:gs pos="100000">
                    <a:srgbClr val="365E8F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/>
              </a:p>
            </p:txBody>
          </p:sp>
          <p:sp>
            <p:nvSpPr>
              <p:cNvPr id="33" name="Oval 7"/>
              <p:cNvSpPr>
                <a:spLocks noChangeArrowheads="1"/>
              </p:cNvSpPr>
              <p:nvPr/>
            </p:nvSpPr>
            <p:spPr bwMode="auto">
              <a:xfrm>
                <a:off x="1668321" y="4805851"/>
                <a:ext cx="574820" cy="553085"/>
              </a:xfrm>
              <a:prstGeom prst="ellipse">
                <a:avLst/>
              </a:prstGeom>
              <a:gradFill rotWithShape="0">
                <a:gsLst>
                  <a:gs pos="0">
                    <a:srgbClr val="4F81BD"/>
                  </a:gs>
                  <a:gs pos="100000">
                    <a:srgbClr val="365E8F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/>
              </a:p>
            </p:txBody>
          </p:sp>
          <p:sp>
            <p:nvSpPr>
              <p:cNvPr id="34" name="Oval 4"/>
              <p:cNvSpPr>
                <a:spLocks noChangeArrowheads="1"/>
              </p:cNvSpPr>
              <p:nvPr/>
            </p:nvSpPr>
            <p:spPr bwMode="auto">
              <a:xfrm>
                <a:off x="895649" y="4819146"/>
                <a:ext cx="574820" cy="553085"/>
              </a:xfrm>
              <a:prstGeom prst="ellipse">
                <a:avLst/>
              </a:prstGeom>
              <a:gradFill rotWithShape="0">
                <a:gsLst>
                  <a:gs pos="0">
                    <a:srgbClr val="C0504D"/>
                  </a:gs>
                  <a:gs pos="100000">
                    <a:srgbClr val="923633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/>
              </a:p>
            </p:txBody>
          </p:sp>
          <p:sp>
            <p:nvSpPr>
              <p:cNvPr id="35" name="Oval 2"/>
              <p:cNvSpPr>
                <a:spLocks noChangeArrowheads="1"/>
              </p:cNvSpPr>
              <p:nvPr/>
            </p:nvSpPr>
            <p:spPr bwMode="auto">
              <a:xfrm>
                <a:off x="2451315" y="4783203"/>
                <a:ext cx="574820" cy="553085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63015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Heittoja sinipunakiekoilla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pPr marL="0" indent="0">
              <a:buNone/>
            </a:pPr>
            <a:r>
              <a:rPr lang="fi-FI" dirty="0"/>
              <a:t> 		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pic>
        <p:nvPicPr>
          <p:cNvPr id="9" name="Kuva 8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37867" y="6304432"/>
            <a:ext cx="2506133" cy="631352"/>
          </a:xfrm>
          <a:prstGeom prst="rect">
            <a:avLst/>
          </a:prstGeom>
        </p:spPr>
      </p:pic>
      <p:sp>
        <p:nvSpPr>
          <p:cNvPr id="10" name="Tekstiruutu 9"/>
          <p:cNvSpPr txBox="1"/>
          <p:nvPr/>
        </p:nvSpPr>
        <p:spPr>
          <a:xfrm>
            <a:off x="8669867" y="5935100"/>
            <a:ext cx="397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7</a:t>
            </a:r>
          </a:p>
        </p:txBody>
      </p:sp>
      <p:sp>
        <p:nvSpPr>
          <p:cNvPr id="41" name="Sisällön paikkamerkki 2"/>
          <p:cNvSpPr txBox="1">
            <a:spLocks/>
          </p:cNvSpPr>
          <p:nvPr/>
        </p:nvSpPr>
        <p:spPr>
          <a:xfrm>
            <a:off x="801289" y="1724662"/>
            <a:ext cx="7543801" cy="4579769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/>
              <a:t>Ota käteesi 2 sinipunakiekkoa, sekoita ne ja pudota pöydälle. </a:t>
            </a:r>
            <a:br>
              <a:rPr lang="fi-FI" dirty="0"/>
            </a:br>
            <a:r>
              <a:rPr lang="fi-FI" dirty="0"/>
              <a:t>Mikä on tulos? Kaksi punaista? Toinen punainen ja toinen sininen? </a:t>
            </a:r>
            <a:br>
              <a:rPr lang="fi-FI" dirty="0"/>
            </a:br>
            <a:r>
              <a:rPr lang="fi-FI" dirty="0"/>
              <a:t>Kaksi sinistä?</a:t>
            </a:r>
          </a:p>
          <a:p>
            <a:r>
              <a:rPr lang="fi-FI" dirty="0"/>
              <a:t>Heitä kiekkoja 30 kertaa. Veikkaa ennen heittoja, kuinka monta kertaa lopputulos on sininen–sininen, kuinka monta kertaa sininen–punainen ja kuinka monta kertaa punainen–punainen. </a:t>
            </a:r>
          </a:p>
          <a:p>
            <a:r>
              <a:rPr lang="fi-FI" dirty="0"/>
              <a:t>Tee taulukko. Kirjaa tukkimiehen kirjanpidolla jokaisen heiton tulos.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Heitä toisenkin kerran 30 kertaa. Kummalla kerralla arviosi osui lähemmäksi?</a:t>
            </a:r>
          </a:p>
          <a:p>
            <a:r>
              <a:rPr lang="fi-FI" dirty="0"/>
              <a:t>Kokeile samaa 3 kiekolla. </a:t>
            </a:r>
            <a:br>
              <a:rPr lang="fi-FI" dirty="0"/>
            </a:br>
            <a:r>
              <a:rPr lang="fi-FI" dirty="0"/>
              <a:t>Minkälaisia eri värivaihtoehtoja voit saada?</a:t>
            </a:r>
          </a:p>
        </p:txBody>
      </p:sp>
      <p:graphicFrame>
        <p:nvGraphicFramePr>
          <p:cNvPr id="34" name="Taulukko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873663"/>
              </p:ext>
            </p:extLst>
          </p:nvPr>
        </p:nvGraphicFramePr>
        <p:xfrm>
          <a:off x="1847088" y="3602549"/>
          <a:ext cx="5279136" cy="1468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59712">
                  <a:extLst>
                    <a:ext uri="{9D8B030D-6E8A-4147-A177-3AD203B41FA5}">
                      <a16:colId xmlns:a16="http://schemas.microsoft.com/office/drawing/2014/main" val="2581051637"/>
                    </a:ext>
                  </a:extLst>
                </a:gridCol>
                <a:gridCol w="1759712">
                  <a:extLst>
                    <a:ext uri="{9D8B030D-6E8A-4147-A177-3AD203B41FA5}">
                      <a16:colId xmlns:a16="http://schemas.microsoft.com/office/drawing/2014/main" val="135037140"/>
                    </a:ext>
                  </a:extLst>
                </a:gridCol>
                <a:gridCol w="1759712">
                  <a:extLst>
                    <a:ext uri="{9D8B030D-6E8A-4147-A177-3AD203B41FA5}">
                      <a16:colId xmlns:a16="http://schemas.microsoft.com/office/drawing/2014/main" val="12349304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Veikkaus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Heitot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338108"/>
                  </a:ext>
                </a:extLst>
              </a:tr>
              <a:tr h="123613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309197"/>
                  </a:ext>
                </a:extLst>
              </a:tr>
              <a:tr h="24214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9906981"/>
                  </a:ext>
                </a:extLst>
              </a:tr>
              <a:tr h="123613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0323"/>
                  </a:ext>
                </a:extLst>
              </a:tr>
            </a:tbl>
          </a:graphicData>
        </a:graphic>
      </p:graphicFrame>
      <p:grpSp>
        <p:nvGrpSpPr>
          <p:cNvPr id="49" name="Ryhmä 48"/>
          <p:cNvGrpSpPr/>
          <p:nvPr/>
        </p:nvGrpSpPr>
        <p:grpSpPr>
          <a:xfrm>
            <a:off x="2257479" y="4014546"/>
            <a:ext cx="765215" cy="1045369"/>
            <a:chOff x="1958276" y="4467787"/>
            <a:chExt cx="765215" cy="1045369"/>
          </a:xfrm>
        </p:grpSpPr>
        <p:sp>
          <p:nvSpPr>
            <p:cNvPr id="35" name="Ellipsi 34"/>
            <p:cNvSpPr/>
            <p:nvPr/>
          </p:nvSpPr>
          <p:spPr>
            <a:xfrm>
              <a:off x="1969111" y="5226024"/>
              <a:ext cx="301752" cy="287132"/>
            </a:xfrm>
            <a:prstGeom prst="ellipse">
              <a:avLst/>
            </a:prstGeom>
            <a:solidFill>
              <a:srgbClr val="D6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37" name="Ellipsi 36"/>
            <p:cNvSpPr/>
            <p:nvPr/>
          </p:nvSpPr>
          <p:spPr>
            <a:xfrm>
              <a:off x="2421739" y="5226024"/>
              <a:ext cx="301752" cy="287132"/>
            </a:xfrm>
            <a:prstGeom prst="ellipse">
              <a:avLst/>
            </a:prstGeom>
            <a:solidFill>
              <a:srgbClr val="D6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38" name="Ellipsi 37"/>
            <p:cNvSpPr/>
            <p:nvPr/>
          </p:nvSpPr>
          <p:spPr>
            <a:xfrm>
              <a:off x="2421739" y="4846906"/>
              <a:ext cx="301752" cy="287132"/>
            </a:xfrm>
            <a:prstGeom prst="ellipse">
              <a:avLst/>
            </a:prstGeom>
            <a:solidFill>
              <a:srgbClr val="D6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39" name="Ellipsi 38"/>
            <p:cNvSpPr/>
            <p:nvPr/>
          </p:nvSpPr>
          <p:spPr>
            <a:xfrm>
              <a:off x="1958276" y="4846905"/>
              <a:ext cx="301752" cy="287132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40" name="Ellipsi 39"/>
            <p:cNvSpPr/>
            <p:nvPr/>
          </p:nvSpPr>
          <p:spPr>
            <a:xfrm>
              <a:off x="1958276" y="4475445"/>
              <a:ext cx="301752" cy="287132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42" name="Ellipsi 41"/>
            <p:cNvSpPr/>
            <p:nvPr/>
          </p:nvSpPr>
          <p:spPr>
            <a:xfrm>
              <a:off x="2420318" y="4467787"/>
              <a:ext cx="301752" cy="287132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50" name="Ryhmä 49"/>
          <p:cNvGrpSpPr/>
          <p:nvPr/>
        </p:nvGrpSpPr>
        <p:grpSpPr>
          <a:xfrm>
            <a:off x="5520427" y="4022204"/>
            <a:ext cx="301752" cy="287132"/>
            <a:chOff x="5422392" y="4475445"/>
            <a:chExt cx="301752" cy="287132"/>
          </a:xfrm>
        </p:grpSpPr>
        <p:cxnSp>
          <p:nvCxnSpPr>
            <p:cNvPr id="43" name="Suora yhdysviiva 42"/>
            <p:cNvCxnSpPr/>
            <p:nvPr/>
          </p:nvCxnSpPr>
          <p:spPr>
            <a:xfrm>
              <a:off x="5422392" y="4475445"/>
              <a:ext cx="0" cy="279474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uora yhdysviiva 43"/>
            <p:cNvCxnSpPr/>
            <p:nvPr/>
          </p:nvCxnSpPr>
          <p:spPr>
            <a:xfrm>
              <a:off x="5532120" y="4475445"/>
              <a:ext cx="0" cy="279474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uora yhdysviiva 44"/>
            <p:cNvCxnSpPr/>
            <p:nvPr/>
          </p:nvCxnSpPr>
          <p:spPr>
            <a:xfrm>
              <a:off x="5632704" y="4483103"/>
              <a:ext cx="0" cy="279474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uora yhdysviiva 45"/>
            <p:cNvCxnSpPr/>
            <p:nvPr/>
          </p:nvCxnSpPr>
          <p:spPr>
            <a:xfrm>
              <a:off x="5724144" y="4483103"/>
              <a:ext cx="0" cy="279474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uora yhdysviiva 46"/>
            <p:cNvCxnSpPr/>
            <p:nvPr/>
          </p:nvCxnSpPr>
          <p:spPr>
            <a:xfrm>
              <a:off x="5422392" y="4538201"/>
              <a:ext cx="292608" cy="151224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53" name="Suora yhdysviiva 52"/>
          <p:cNvCxnSpPr/>
          <p:nvPr/>
        </p:nvCxnSpPr>
        <p:spPr>
          <a:xfrm>
            <a:off x="5547859" y="4393664"/>
            <a:ext cx="0" cy="27947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uora yhdysviiva 53"/>
          <p:cNvCxnSpPr/>
          <p:nvPr/>
        </p:nvCxnSpPr>
        <p:spPr>
          <a:xfrm>
            <a:off x="5657587" y="4393664"/>
            <a:ext cx="0" cy="27947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uora yhdysviiva 54"/>
          <p:cNvCxnSpPr/>
          <p:nvPr/>
        </p:nvCxnSpPr>
        <p:spPr>
          <a:xfrm>
            <a:off x="5758171" y="4401322"/>
            <a:ext cx="0" cy="27947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uora yhdysviiva 57"/>
          <p:cNvCxnSpPr/>
          <p:nvPr/>
        </p:nvCxnSpPr>
        <p:spPr>
          <a:xfrm>
            <a:off x="5536166" y="4772783"/>
            <a:ext cx="0" cy="27947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2164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Todennäköisyyspelejä lukukorteilla 1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Tarvitset kortteja ja kynän. Kirjoita kortteihin sellaiset parilliset kaksinumeroiset luvut, joissa kymmeniä on 5 tai 7. </a:t>
            </a:r>
            <a:br>
              <a:rPr lang="fi-FI" dirty="0"/>
            </a:br>
            <a:r>
              <a:rPr lang="fi-FI" dirty="0"/>
              <a:t>Kuinka monta korttia tulee yhteensä? </a:t>
            </a:r>
          </a:p>
          <a:p>
            <a:r>
              <a:rPr lang="fi-FI" b="1" dirty="0"/>
              <a:t>Nosta sekoitettujen lukukorttien joukosta 1 kortti.</a:t>
            </a:r>
            <a:r>
              <a:rPr lang="fi-FI" dirty="0"/>
              <a:t> </a:t>
            </a:r>
          </a:p>
          <a:p>
            <a:r>
              <a:rPr lang="fi-FI" dirty="0"/>
              <a:t>Tuletko 20 yrityksen aikana </a:t>
            </a:r>
            <a:br>
              <a:rPr lang="fi-FI" dirty="0"/>
            </a:br>
            <a:r>
              <a:rPr lang="fi-FI" dirty="0"/>
              <a:t>useammin vetämään sellaisen luvun, </a:t>
            </a:r>
            <a:br>
              <a:rPr lang="fi-FI" dirty="0"/>
            </a:br>
            <a:r>
              <a:rPr lang="fi-FI" dirty="0"/>
              <a:t>jossa ykkösiä on enemmän kuin kymmeniä?</a:t>
            </a:r>
            <a:br>
              <a:rPr lang="fi-FI" dirty="0"/>
            </a:br>
            <a:endParaRPr lang="fi-FI" dirty="0"/>
          </a:p>
          <a:p>
            <a:r>
              <a:rPr lang="fi-FI" dirty="0"/>
              <a:t>Vai tuletko useammin vetämään sellaisen kortin, </a:t>
            </a:r>
            <a:br>
              <a:rPr lang="fi-FI" dirty="0"/>
            </a:br>
            <a:r>
              <a:rPr lang="fi-FI" dirty="0"/>
              <a:t>jossa kymmeniä on enemmän kuin ykkösiä?</a:t>
            </a:r>
            <a:br>
              <a:rPr lang="fi-FI" dirty="0"/>
            </a:br>
            <a:endParaRPr lang="fi-FI" dirty="0"/>
          </a:p>
          <a:p>
            <a:r>
              <a:rPr lang="fi-FI" dirty="0"/>
              <a:t>Esimerkiksi luvussa 58 ykkösiä on enemmän kuin kymmeniä. </a:t>
            </a:r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37867" y="6304432"/>
            <a:ext cx="2506133" cy="631352"/>
          </a:xfrm>
          <a:prstGeom prst="rect">
            <a:avLst/>
          </a:prstGeom>
        </p:spPr>
      </p:pic>
      <p:sp>
        <p:nvSpPr>
          <p:cNvPr id="6" name="Tekstiruutu 5"/>
          <p:cNvSpPr txBox="1"/>
          <p:nvPr/>
        </p:nvSpPr>
        <p:spPr>
          <a:xfrm>
            <a:off x="8669867" y="5935100"/>
            <a:ext cx="397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411319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Todennäköisyyspelejä lukukorteilla 2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Sama korttipakka kuin edellä. Tarvitset kortteja ja kynän. Kirjoita kortteihin sellaiset parilliset kaksinumeroiset luvut, joissa kymmeniä on 5 tai 7.</a:t>
            </a:r>
            <a:br>
              <a:rPr lang="fi-FI" dirty="0"/>
            </a:br>
            <a:endParaRPr lang="fi-FI" dirty="0"/>
          </a:p>
          <a:p>
            <a:r>
              <a:rPr lang="fi-FI" b="1" dirty="0"/>
              <a:t>Vedä korttipakasta 2 korttia samaan aikaan.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Palauta kortit pakkaan ennen uutta paria. </a:t>
            </a:r>
            <a:br>
              <a:rPr lang="fi-FI" dirty="0"/>
            </a:br>
            <a:br>
              <a:rPr lang="fi-FI" dirty="0"/>
            </a:br>
            <a:r>
              <a:rPr lang="fi-FI" dirty="0"/>
              <a:t>Onko 20 vetokerran aikana useammin odotettavissa se, </a:t>
            </a:r>
            <a:br>
              <a:rPr lang="fi-FI" dirty="0"/>
            </a:br>
            <a:r>
              <a:rPr lang="fi-FI" dirty="0"/>
              <a:t>että kymmeniä on yhtä paljon vai</a:t>
            </a:r>
            <a:br>
              <a:rPr lang="fi-FI" dirty="0"/>
            </a:br>
            <a:r>
              <a:rPr lang="fi-FI" dirty="0"/>
              <a:t>että kymmeniä on eri määrä?</a:t>
            </a:r>
          </a:p>
          <a:p>
            <a:r>
              <a:rPr lang="fi-FI" dirty="0"/>
              <a:t>Esimerkiksi 50 ja 56, kymmeniä on yhtä monta; </a:t>
            </a:r>
            <a:br>
              <a:rPr lang="fi-FI" dirty="0"/>
            </a:br>
            <a:r>
              <a:rPr lang="fi-FI" dirty="0"/>
              <a:t>70 ja 52, kymmeniä on eri määrä. </a:t>
            </a:r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37867" y="6304432"/>
            <a:ext cx="2506133" cy="631352"/>
          </a:xfrm>
          <a:prstGeom prst="rect">
            <a:avLst/>
          </a:prstGeom>
        </p:spPr>
      </p:pic>
      <p:sp>
        <p:nvSpPr>
          <p:cNvPr id="6" name="Tekstiruutu 5"/>
          <p:cNvSpPr txBox="1"/>
          <p:nvPr/>
        </p:nvSpPr>
        <p:spPr>
          <a:xfrm>
            <a:off x="8669867" y="5935100"/>
            <a:ext cx="397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27119580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">
  <a:themeElements>
    <a:clrScheme name="Matematiikkaa 3b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FB61B9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Retr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ematiikkaa 3a" id="{742C64A2-70F5-40F9-9CC1-7DDF972DE4B0}" vid="{70498DD2-18A2-48CD-A099-E5ACDD3AC08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</TotalTime>
  <Words>360</Words>
  <Application>Microsoft Office PowerPoint</Application>
  <PresentationFormat>Näytössä katseltava diaesitys (4:3)</PresentationFormat>
  <Paragraphs>130</Paragraphs>
  <Slides>13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20" baseType="lpstr">
      <vt:lpstr>Alku Laiha</vt:lpstr>
      <vt:lpstr>Arial</vt:lpstr>
      <vt:lpstr>Arial Narrow</vt:lpstr>
      <vt:lpstr>Calibri</vt:lpstr>
      <vt:lpstr>Calibri Light</vt:lpstr>
      <vt:lpstr>Times New Roman</vt:lpstr>
      <vt:lpstr>Retro</vt:lpstr>
      <vt:lpstr>Matematiikkaa 3b</vt:lpstr>
      <vt:lpstr>Todennäköisyyspelejä kiekoilla </vt:lpstr>
      <vt:lpstr>Todennäköisyyspeli 1 palloilla </vt:lpstr>
      <vt:lpstr>Todennäköisyyspeli 2 palloilla </vt:lpstr>
      <vt:lpstr>Varmaa, epävarmaa vai mahdotonta? 1</vt:lpstr>
      <vt:lpstr>Varmaa, epävarmaa vai mahdotonta? 2</vt:lpstr>
      <vt:lpstr>Heittoja sinipunakiekoilla</vt:lpstr>
      <vt:lpstr>Todennäköisyyspelejä lukukorteilla 1</vt:lpstr>
      <vt:lpstr>Todennäköisyyspelejä lukukorteilla 2</vt:lpstr>
      <vt:lpstr>Todennäköisyyspelejä lukukorteilla 3</vt:lpstr>
      <vt:lpstr>Todennäköisyyspelejä lukukorteilla 4</vt:lpstr>
      <vt:lpstr>Todennäköisyyspelejä lukukorteilla 5 – pelin valmistaminen</vt:lpstr>
      <vt:lpstr>Todennäköisyyspelejä lukukorteilla 5 – pelaaminen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Matematiikkaa 3a</dc:title>
  <dc:creator>Anni Lampinen</dc:creator>
  <cp:lastModifiedBy>anni.lampinen@espoonmatikkamaa.fi</cp:lastModifiedBy>
  <cp:revision>85</cp:revision>
  <dcterms:created xsi:type="dcterms:W3CDTF">2015-07-16T12:32:17Z</dcterms:created>
  <dcterms:modified xsi:type="dcterms:W3CDTF">2017-01-20T14:05:33Z</dcterms:modified>
</cp:coreProperties>
</file>