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8" r:id="rId3"/>
    <p:sldId id="281" r:id="rId4"/>
    <p:sldId id="287" r:id="rId5"/>
    <p:sldId id="288" r:id="rId6"/>
    <p:sldId id="289" r:id="rId7"/>
    <p:sldId id="290" r:id="rId8"/>
    <p:sldId id="291" r:id="rId9"/>
    <p:sldId id="29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14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dirty="0"/>
              <a:t>Matematiikkaa 3 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5353-1F76-420A-AC5D-D0BBB0464E36}" type="datetimeFigureOut">
              <a:rPr lang="fi-FI" smtClean="0"/>
              <a:t>12.1.2017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3F0A2-25AF-4A3B-ACAF-60035A349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8251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BEC7-BD03-43B0-8772-302C3931CB5C}" type="datetimeFigureOut">
              <a:rPr lang="fi-FI" smtClean="0"/>
              <a:t>12.1.2017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1096-9700-4748-A5F8-C68D204D6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8739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1096-9700-4748-A5F8-C68D204D64C7}" type="slidenum">
              <a:rPr lang="fi-FI" smtClean="0"/>
              <a:t>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Varga-Neményi ry</a:t>
            </a:r>
          </a:p>
        </p:txBody>
      </p:sp>
    </p:spTree>
    <p:extLst>
      <p:ext uri="{BB962C8B-B14F-4D97-AF65-F5344CB8AC3E}">
        <p14:creationId xmlns:p14="http://schemas.microsoft.com/office/powerpoint/2010/main" val="409766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6063-35AD-452C-869F-C4987E89964B}" type="datetime1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F333-FFBB-4820-8875-C6D9E86C4A09}" type="datetime1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5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AEF3-ACCB-409D-BBDA-BBB7AFB2C778}" type="datetime1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F342-FEB9-498F-9AB7-BF99FD1901D7}" type="datetime1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3F18-A571-4CFC-87C5-FBB42EE1F2A2}" type="datetime1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EE30-7E2C-4EA4-B710-EA1D1128A5D1}" type="datetime1">
              <a:rPr lang="en-US" smtClean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3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4BA6-29EC-44EC-AE5B-2A8C96EA964E}" type="datetime1">
              <a:rPr lang="en-US" smtClean="0"/>
              <a:t>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7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5F1B-D609-494A-8483-2D8534C49D0B}" type="datetime1">
              <a:rPr lang="en-US" smtClean="0"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4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2254-87BB-47EA-8860-6A54656A427B}" type="datetime1">
              <a:rPr lang="en-US" smtClean="0"/>
              <a:t>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D29181A-0142-4A01-9E69-6D88BD6985AF}" type="datetime1">
              <a:rPr lang="en-US" smtClean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4BF3-3E7A-4401-974C-D4960FA5A227}" type="datetime1">
              <a:rPr lang="en-US" smtClean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2F10977-A784-433B-819F-547370C9F186}" type="datetime1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9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/>
              <a:t>Matematiikkaa 3b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Päässälaskutapoja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311" y="5897880"/>
            <a:ext cx="3145289" cy="79237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8" name="Suorakulmio 7"/>
          <p:cNvSpPr/>
          <p:nvPr/>
        </p:nvSpPr>
        <p:spPr>
          <a:xfrm>
            <a:off x="670773" y="1707487"/>
            <a:ext cx="758952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5" name="Ryhmä 4"/>
          <p:cNvGrpSpPr/>
          <p:nvPr/>
        </p:nvGrpSpPr>
        <p:grpSpPr>
          <a:xfrm>
            <a:off x="1073912" y="456666"/>
            <a:ext cx="7271601" cy="3253904"/>
            <a:chOff x="1073912" y="456666"/>
            <a:chExt cx="7271601" cy="3253904"/>
          </a:xfrm>
        </p:grpSpPr>
        <p:sp>
          <p:nvSpPr>
            <p:cNvPr id="33" name="Kaari 32"/>
            <p:cNvSpPr/>
            <p:nvPr/>
          </p:nvSpPr>
          <p:spPr>
            <a:xfrm rot="8232853">
              <a:off x="1232534" y="456666"/>
              <a:ext cx="2900887" cy="2790468"/>
            </a:xfrm>
            <a:prstGeom prst="arc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3" name="Ryhmä 2"/>
            <p:cNvGrpSpPr/>
            <p:nvPr/>
          </p:nvGrpSpPr>
          <p:grpSpPr>
            <a:xfrm>
              <a:off x="1073912" y="1985812"/>
              <a:ext cx="7271601" cy="1724758"/>
              <a:chOff x="1073912" y="1985812"/>
              <a:chExt cx="7271601" cy="1724758"/>
            </a:xfrm>
          </p:grpSpPr>
          <p:sp>
            <p:nvSpPr>
              <p:cNvPr id="25" name="Tekstiruutu 24"/>
              <p:cNvSpPr txBox="1"/>
              <p:nvPr/>
            </p:nvSpPr>
            <p:spPr>
              <a:xfrm>
                <a:off x="1073912" y="2479180"/>
                <a:ext cx="5496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/>
                  <a:t>24</a:t>
                </a:r>
              </a:p>
            </p:txBody>
          </p:sp>
          <p:sp>
            <p:nvSpPr>
              <p:cNvPr id="26" name="Tekstiruutu 25"/>
              <p:cNvSpPr txBox="1"/>
              <p:nvPr/>
            </p:nvSpPr>
            <p:spPr>
              <a:xfrm>
                <a:off x="1568704" y="1985812"/>
                <a:ext cx="7457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>
                    <a:solidFill>
                      <a:schemeClr val="accent1">
                        <a:lumMod val="50000"/>
                      </a:schemeClr>
                    </a:solidFill>
                  </a:rPr>
                  <a:t>+30</a:t>
                </a:r>
              </a:p>
            </p:txBody>
          </p:sp>
          <p:sp>
            <p:nvSpPr>
              <p:cNvPr id="27" name="Tekstiruutu 26"/>
              <p:cNvSpPr txBox="1"/>
              <p:nvPr/>
            </p:nvSpPr>
            <p:spPr>
              <a:xfrm>
                <a:off x="3004312" y="1985812"/>
                <a:ext cx="7457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>
                    <a:solidFill>
                      <a:schemeClr val="accent1">
                        <a:lumMod val="50000"/>
                      </a:schemeClr>
                    </a:solidFill>
                  </a:rPr>
                  <a:t>+5</a:t>
                </a:r>
              </a:p>
            </p:txBody>
          </p:sp>
          <p:sp>
            <p:nvSpPr>
              <p:cNvPr id="28" name="Tekstiruutu 27"/>
              <p:cNvSpPr txBox="1"/>
              <p:nvPr/>
            </p:nvSpPr>
            <p:spPr>
              <a:xfrm>
                <a:off x="2417776" y="2479180"/>
                <a:ext cx="7457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>
                    <a:solidFill>
                      <a:schemeClr val="accent6">
                        <a:lumMod val="75000"/>
                      </a:schemeClr>
                    </a:solidFill>
                  </a:rPr>
                  <a:t>54</a:t>
                </a:r>
              </a:p>
            </p:txBody>
          </p:sp>
          <p:sp>
            <p:nvSpPr>
              <p:cNvPr id="29" name="Tekstiruutu 28"/>
              <p:cNvSpPr txBox="1"/>
              <p:nvPr/>
            </p:nvSpPr>
            <p:spPr>
              <a:xfrm>
                <a:off x="3777272" y="2510831"/>
                <a:ext cx="7457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>
                    <a:solidFill>
                      <a:schemeClr val="accent2">
                        <a:lumMod val="75000"/>
                      </a:schemeClr>
                    </a:solidFill>
                  </a:rPr>
                  <a:t>59</a:t>
                </a:r>
              </a:p>
            </p:txBody>
          </p:sp>
          <p:sp>
            <p:nvSpPr>
              <p:cNvPr id="30" name="Tekstiruutu 29"/>
              <p:cNvSpPr txBox="1"/>
              <p:nvPr/>
            </p:nvSpPr>
            <p:spPr>
              <a:xfrm>
                <a:off x="2313230" y="3248905"/>
                <a:ext cx="7457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>
                    <a:solidFill>
                      <a:schemeClr val="accent1">
                        <a:lumMod val="50000"/>
                      </a:schemeClr>
                    </a:solidFill>
                  </a:rPr>
                  <a:t>+35</a:t>
                </a:r>
              </a:p>
            </p:txBody>
          </p:sp>
          <p:sp>
            <p:nvSpPr>
              <p:cNvPr id="31" name="Kaari 30"/>
              <p:cNvSpPr/>
              <p:nvPr/>
            </p:nvSpPr>
            <p:spPr>
              <a:xfrm rot="18872222">
                <a:off x="1400772" y="2349996"/>
                <a:ext cx="1191335" cy="1293695"/>
              </a:xfrm>
              <a:prstGeom prst="arc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" name="Kaari 31"/>
              <p:cNvSpPr/>
              <p:nvPr/>
            </p:nvSpPr>
            <p:spPr>
              <a:xfrm rot="18872222">
                <a:off x="2712277" y="2338115"/>
                <a:ext cx="1191335" cy="1293695"/>
              </a:xfrm>
              <a:prstGeom prst="arc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" name="Tekstiruutu 33"/>
              <p:cNvSpPr txBox="1"/>
              <p:nvPr/>
            </p:nvSpPr>
            <p:spPr>
              <a:xfrm>
                <a:off x="4953544" y="2479181"/>
                <a:ext cx="6990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/>
                  <a:t>240</a:t>
                </a:r>
              </a:p>
            </p:txBody>
          </p:sp>
          <p:sp>
            <p:nvSpPr>
              <p:cNvPr id="35" name="Tekstiruutu 34"/>
              <p:cNvSpPr txBox="1"/>
              <p:nvPr/>
            </p:nvSpPr>
            <p:spPr>
              <a:xfrm>
                <a:off x="5384328" y="1994957"/>
                <a:ext cx="8481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>
                    <a:solidFill>
                      <a:schemeClr val="accent1">
                        <a:lumMod val="50000"/>
                      </a:schemeClr>
                    </a:solidFill>
                  </a:rPr>
                  <a:t>+300</a:t>
                </a:r>
              </a:p>
            </p:txBody>
          </p:sp>
          <p:sp>
            <p:nvSpPr>
              <p:cNvPr id="36" name="Tekstiruutu 35"/>
              <p:cNvSpPr txBox="1"/>
              <p:nvPr/>
            </p:nvSpPr>
            <p:spPr>
              <a:xfrm>
                <a:off x="6774216" y="1994957"/>
                <a:ext cx="7457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>
                    <a:solidFill>
                      <a:schemeClr val="accent1">
                        <a:lumMod val="50000"/>
                      </a:schemeClr>
                    </a:solidFill>
                  </a:rPr>
                  <a:t>+50</a:t>
                </a:r>
              </a:p>
            </p:txBody>
          </p:sp>
          <p:sp>
            <p:nvSpPr>
              <p:cNvPr id="37" name="Tekstiruutu 36"/>
              <p:cNvSpPr txBox="1"/>
              <p:nvPr/>
            </p:nvSpPr>
            <p:spPr>
              <a:xfrm>
                <a:off x="6233400" y="2479181"/>
                <a:ext cx="7457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>
                    <a:solidFill>
                      <a:schemeClr val="accent6">
                        <a:lumMod val="75000"/>
                      </a:schemeClr>
                    </a:solidFill>
                  </a:rPr>
                  <a:t>540</a:t>
                </a:r>
              </a:p>
            </p:txBody>
          </p:sp>
          <p:sp>
            <p:nvSpPr>
              <p:cNvPr id="38" name="Tekstiruutu 37"/>
              <p:cNvSpPr txBox="1"/>
              <p:nvPr/>
            </p:nvSpPr>
            <p:spPr>
              <a:xfrm>
                <a:off x="7599769" y="2479181"/>
                <a:ext cx="7457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>
                    <a:solidFill>
                      <a:schemeClr val="accent2">
                        <a:lumMod val="75000"/>
                      </a:schemeClr>
                    </a:solidFill>
                  </a:rPr>
                  <a:t>590</a:t>
                </a:r>
              </a:p>
            </p:txBody>
          </p:sp>
          <p:sp>
            <p:nvSpPr>
              <p:cNvPr id="39" name="Tekstiruutu 38"/>
              <p:cNvSpPr txBox="1"/>
              <p:nvPr/>
            </p:nvSpPr>
            <p:spPr>
              <a:xfrm>
                <a:off x="6083134" y="3212330"/>
                <a:ext cx="96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>
                    <a:solidFill>
                      <a:schemeClr val="accent1">
                        <a:lumMod val="50000"/>
                      </a:schemeClr>
                    </a:solidFill>
                  </a:rPr>
                  <a:t>+350</a:t>
                </a:r>
              </a:p>
            </p:txBody>
          </p:sp>
          <p:sp>
            <p:nvSpPr>
              <p:cNvPr id="40" name="Kaari 39"/>
              <p:cNvSpPr/>
              <p:nvPr/>
            </p:nvSpPr>
            <p:spPr>
              <a:xfrm rot="18872222">
                <a:off x="5280404" y="2349997"/>
                <a:ext cx="1191335" cy="1293695"/>
              </a:xfrm>
              <a:prstGeom prst="arc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" name="Kaari 40"/>
              <p:cNvSpPr/>
              <p:nvPr/>
            </p:nvSpPr>
            <p:spPr>
              <a:xfrm rot="18872222">
                <a:off x="6591909" y="2338116"/>
                <a:ext cx="1191335" cy="1293695"/>
              </a:xfrm>
              <a:prstGeom prst="arc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42" name="Kaari 41"/>
            <p:cNvSpPr/>
            <p:nvPr/>
          </p:nvSpPr>
          <p:spPr>
            <a:xfrm rot="8232853">
              <a:off x="5155829" y="463680"/>
              <a:ext cx="2900887" cy="2790468"/>
            </a:xfrm>
            <a:prstGeom prst="arc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5502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Kuva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750" y="4650207"/>
            <a:ext cx="1008249" cy="10098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samaa? 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8" name="Tekstiruutu 7"/>
          <p:cNvSpPr txBox="1"/>
          <p:nvPr/>
        </p:nvSpPr>
        <p:spPr>
          <a:xfrm>
            <a:off x="5219430" y="1827697"/>
            <a:ext cx="1325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4 + 3 = 7</a:t>
            </a:r>
          </a:p>
          <a:p>
            <a:r>
              <a:rPr lang="fi-FI" sz="2000" dirty="0"/>
              <a:t>3 + 4 = 7</a:t>
            </a:r>
          </a:p>
          <a:p>
            <a:r>
              <a:rPr lang="fi-FI" sz="2000" dirty="0"/>
              <a:t>7 – 4 = 3</a:t>
            </a:r>
          </a:p>
          <a:p>
            <a:r>
              <a:rPr lang="fi-FI" sz="2000" dirty="0"/>
              <a:t>7 – 3 = 4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867" y="6304432"/>
            <a:ext cx="2506133" cy="631352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8669867" y="5935100"/>
            <a:ext cx="3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2</a:t>
            </a:r>
          </a:p>
        </p:txBody>
      </p:sp>
      <p:pic>
        <p:nvPicPr>
          <p:cNvPr id="17" name="Kuva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796" y="2103120"/>
            <a:ext cx="197174" cy="197174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325" y="2401666"/>
            <a:ext cx="197174" cy="197174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499" y="2103120"/>
            <a:ext cx="197174" cy="197174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046" y="2389553"/>
            <a:ext cx="197174" cy="197174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218" y="2103120"/>
            <a:ext cx="197174" cy="197174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312" y="2103120"/>
            <a:ext cx="197174" cy="197174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312" y="2390525"/>
            <a:ext cx="197174" cy="197174"/>
          </a:xfrm>
          <a:prstGeom prst="rect">
            <a:avLst/>
          </a:prstGeom>
        </p:spPr>
      </p:pic>
      <p:pic>
        <p:nvPicPr>
          <p:cNvPr id="25" name="Kuva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467" y="3320309"/>
            <a:ext cx="140422" cy="1045083"/>
          </a:xfrm>
          <a:prstGeom prst="rect">
            <a:avLst/>
          </a:prstGeom>
        </p:spPr>
      </p:pic>
      <p:pic>
        <p:nvPicPr>
          <p:cNvPr id="26" name="Kuva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195" y="3320309"/>
            <a:ext cx="140422" cy="1045083"/>
          </a:xfrm>
          <a:prstGeom prst="rect">
            <a:avLst/>
          </a:prstGeom>
        </p:spPr>
      </p:pic>
      <p:pic>
        <p:nvPicPr>
          <p:cNvPr id="27" name="Kuva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155" y="3320309"/>
            <a:ext cx="140422" cy="1045083"/>
          </a:xfrm>
          <a:prstGeom prst="rect">
            <a:avLst/>
          </a:prstGeom>
        </p:spPr>
      </p:pic>
      <p:pic>
        <p:nvPicPr>
          <p:cNvPr id="28" name="Kuva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15" y="3320309"/>
            <a:ext cx="140422" cy="1045083"/>
          </a:xfrm>
          <a:prstGeom prst="rect">
            <a:avLst/>
          </a:prstGeom>
        </p:spPr>
      </p:pic>
      <p:pic>
        <p:nvPicPr>
          <p:cNvPr id="29" name="Kuva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169" y="3320309"/>
            <a:ext cx="140422" cy="1045083"/>
          </a:xfrm>
          <a:prstGeom prst="rect">
            <a:avLst/>
          </a:prstGeom>
        </p:spPr>
      </p:pic>
      <p:pic>
        <p:nvPicPr>
          <p:cNvPr id="30" name="Kuva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620" y="3320309"/>
            <a:ext cx="140422" cy="1045083"/>
          </a:xfrm>
          <a:prstGeom prst="rect">
            <a:avLst/>
          </a:prstGeom>
        </p:spPr>
      </p:pic>
      <p:pic>
        <p:nvPicPr>
          <p:cNvPr id="31" name="Kuva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584" y="3320309"/>
            <a:ext cx="140422" cy="1045083"/>
          </a:xfrm>
          <a:prstGeom prst="rect">
            <a:avLst/>
          </a:prstGeom>
        </p:spPr>
      </p:pic>
      <p:pic>
        <p:nvPicPr>
          <p:cNvPr id="33" name="Kuva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576" y="4629791"/>
            <a:ext cx="1008249" cy="1009896"/>
          </a:xfrm>
          <a:prstGeom prst="rect">
            <a:avLst/>
          </a:prstGeom>
        </p:spPr>
      </p:pic>
      <p:pic>
        <p:nvPicPr>
          <p:cNvPr id="34" name="Kuva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686" y="4846157"/>
            <a:ext cx="1008249" cy="1009896"/>
          </a:xfrm>
          <a:prstGeom prst="rect">
            <a:avLst/>
          </a:prstGeom>
        </p:spPr>
      </p:pic>
      <p:pic>
        <p:nvPicPr>
          <p:cNvPr id="36" name="Kuva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420" y="5048980"/>
            <a:ext cx="1008249" cy="1009896"/>
          </a:xfrm>
          <a:prstGeom prst="rect">
            <a:avLst/>
          </a:prstGeom>
        </p:spPr>
      </p:pic>
      <p:pic>
        <p:nvPicPr>
          <p:cNvPr id="32" name="Kuva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30" y="5262914"/>
            <a:ext cx="1008249" cy="1009896"/>
          </a:xfrm>
          <a:prstGeom prst="rect">
            <a:avLst/>
          </a:prstGeom>
        </p:spPr>
      </p:pic>
      <p:pic>
        <p:nvPicPr>
          <p:cNvPr id="37" name="Kuva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590" y="4887851"/>
            <a:ext cx="1008249" cy="1009896"/>
          </a:xfrm>
          <a:prstGeom prst="rect">
            <a:avLst/>
          </a:prstGeom>
        </p:spPr>
      </p:pic>
      <p:pic>
        <p:nvPicPr>
          <p:cNvPr id="35" name="Kuva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698" y="5049819"/>
            <a:ext cx="1008249" cy="1009896"/>
          </a:xfrm>
          <a:prstGeom prst="rect">
            <a:avLst/>
          </a:prstGeom>
        </p:spPr>
      </p:pic>
      <p:sp>
        <p:nvSpPr>
          <p:cNvPr id="39" name="Tekstiruutu 38"/>
          <p:cNvSpPr txBox="1"/>
          <p:nvPr/>
        </p:nvSpPr>
        <p:spPr>
          <a:xfrm>
            <a:off x="5219430" y="3189929"/>
            <a:ext cx="1949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40 + 30 = 70</a:t>
            </a:r>
          </a:p>
          <a:p>
            <a:r>
              <a:rPr lang="fi-FI" sz="2000" dirty="0"/>
              <a:t>30 + 40 = 70</a:t>
            </a:r>
          </a:p>
          <a:p>
            <a:r>
              <a:rPr lang="fi-FI" sz="2000" dirty="0"/>
              <a:t>70 – 40 = 30</a:t>
            </a:r>
          </a:p>
          <a:p>
            <a:r>
              <a:rPr lang="fi-FI" sz="2000" dirty="0"/>
              <a:t>70 – 30 = 40</a:t>
            </a:r>
            <a:endParaRPr lang="fi-FI" dirty="0"/>
          </a:p>
        </p:txBody>
      </p:sp>
      <p:sp>
        <p:nvSpPr>
          <p:cNvPr id="40" name="Tekstiruutu 39"/>
          <p:cNvSpPr txBox="1"/>
          <p:nvPr/>
        </p:nvSpPr>
        <p:spPr>
          <a:xfrm>
            <a:off x="5219430" y="4552161"/>
            <a:ext cx="1867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400 + 300 = 700</a:t>
            </a:r>
          </a:p>
          <a:p>
            <a:r>
              <a:rPr lang="fi-FI" sz="2000" dirty="0"/>
              <a:t>300 + 400 = 700</a:t>
            </a:r>
          </a:p>
          <a:p>
            <a:r>
              <a:rPr lang="fi-FI" sz="2000" dirty="0"/>
              <a:t>700 – 400 = 300</a:t>
            </a:r>
          </a:p>
          <a:p>
            <a:r>
              <a:rPr lang="fi-FI" sz="2000" dirty="0"/>
              <a:t>700 – 300 = 400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225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265113" algn="ctr">
              <a:buClr>
                <a:schemeClr val="tx2">
                  <a:lumMod val="75000"/>
                </a:schemeClr>
              </a:buClr>
            </a:pPr>
            <a:r>
              <a:rPr lang="fi-FI" dirty="0"/>
              <a:t>24 +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35      </a:t>
            </a:r>
            <a:r>
              <a:rPr lang="fi-FI" dirty="0">
                <a:solidFill>
                  <a:schemeClr val="tx1"/>
                </a:solidFill>
              </a:rPr>
              <a:t>ja    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i-FI" dirty="0"/>
              <a:t>240 +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350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94710" y="4132724"/>
            <a:ext cx="1709929" cy="1702138"/>
          </a:xfrm>
        </p:spPr>
        <p:txBody>
          <a:bodyPr>
            <a:normAutofit lnSpcReduction="10000"/>
          </a:bodyPr>
          <a:lstStyle/>
          <a:p>
            <a:pPr marL="0" indent="265113">
              <a:buClr>
                <a:schemeClr val="tx2">
                  <a:lumMod val="75000"/>
                </a:schemeClr>
              </a:buClr>
              <a:buNone/>
            </a:pPr>
            <a:r>
              <a:rPr lang="fi-FI" dirty="0"/>
              <a:t>24 +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35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fi-FI" dirty="0"/>
              <a:t>= (24 </a:t>
            </a:r>
            <a:r>
              <a:rPr lang="fi-FI" dirty="0">
                <a:solidFill>
                  <a:schemeClr val="tx1"/>
                </a:solidFill>
              </a:rPr>
              <a:t>+</a:t>
            </a:r>
            <a:r>
              <a:rPr lang="fi-FI" dirty="0"/>
              <a:t>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30</a:t>
            </a:r>
            <a:r>
              <a:rPr lang="fi-FI" dirty="0"/>
              <a:t> ) </a:t>
            </a:r>
            <a:r>
              <a:rPr lang="fi-FI" dirty="0">
                <a:solidFill>
                  <a:schemeClr val="tx1"/>
                </a:solidFill>
              </a:rPr>
              <a:t>+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fi-FI" dirty="0"/>
              <a:t>= 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54</a:t>
            </a:r>
            <a:r>
              <a:rPr lang="fi-FI" dirty="0"/>
              <a:t> +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fi-FI" dirty="0"/>
              <a:t>= 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59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867" y="6304432"/>
            <a:ext cx="2506133" cy="631352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8669867" y="5935100"/>
            <a:ext cx="3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3</a:t>
            </a:r>
          </a:p>
        </p:txBody>
      </p:sp>
      <p:sp>
        <p:nvSpPr>
          <p:cNvPr id="11" name="Sisällön paikkamerkki 2"/>
          <p:cNvSpPr txBox="1">
            <a:spLocks/>
          </p:cNvSpPr>
          <p:nvPr/>
        </p:nvSpPr>
        <p:spPr>
          <a:xfrm>
            <a:off x="5582756" y="4126295"/>
            <a:ext cx="2606040" cy="170213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5113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None/>
            </a:pPr>
            <a:r>
              <a:rPr lang="fi-FI" dirty="0"/>
              <a:t>240 +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350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None/>
            </a:pPr>
            <a:r>
              <a:rPr lang="fi-FI" dirty="0"/>
              <a:t>= (240 </a:t>
            </a:r>
            <a:r>
              <a:rPr lang="fi-FI" dirty="0">
                <a:solidFill>
                  <a:schemeClr val="tx1"/>
                </a:solidFill>
              </a:rPr>
              <a:t>+</a:t>
            </a:r>
            <a:r>
              <a:rPr lang="fi-FI" dirty="0"/>
              <a:t>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300</a:t>
            </a:r>
            <a:r>
              <a:rPr lang="fi-FI" dirty="0"/>
              <a:t> ) </a:t>
            </a:r>
            <a:r>
              <a:rPr lang="fi-FI" dirty="0">
                <a:solidFill>
                  <a:schemeClr val="tx1"/>
                </a:solidFill>
              </a:rPr>
              <a:t>+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50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None/>
            </a:pPr>
            <a:r>
              <a:rPr lang="fi-FI" dirty="0"/>
              <a:t>= 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540</a:t>
            </a:r>
            <a:r>
              <a:rPr lang="fi-FI" dirty="0"/>
              <a:t> +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50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None/>
            </a:pPr>
            <a:r>
              <a:rPr lang="fi-FI" dirty="0"/>
              <a:t>= 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590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1073912" y="2479180"/>
            <a:ext cx="549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24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568704" y="1985812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+30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3004312" y="1985812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+5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2417776" y="2479180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6">
                    <a:lumMod val="75000"/>
                  </a:schemeClr>
                </a:solidFill>
              </a:rPr>
              <a:t>54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3777272" y="2510831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59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2313230" y="3248905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+35</a:t>
            </a:r>
          </a:p>
        </p:txBody>
      </p:sp>
      <p:sp>
        <p:nvSpPr>
          <p:cNvPr id="18" name="Kaari 17"/>
          <p:cNvSpPr/>
          <p:nvPr/>
        </p:nvSpPr>
        <p:spPr>
          <a:xfrm rot="18872222">
            <a:off x="1400772" y="2349996"/>
            <a:ext cx="1191335" cy="1293695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Kaari 20"/>
          <p:cNvSpPr/>
          <p:nvPr/>
        </p:nvSpPr>
        <p:spPr>
          <a:xfrm rot="18872222">
            <a:off x="2712277" y="2338115"/>
            <a:ext cx="1191335" cy="1293695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Kaari 21"/>
          <p:cNvSpPr/>
          <p:nvPr/>
        </p:nvSpPr>
        <p:spPr>
          <a:xfrm rot="8232853">
            <a:off x="1232534" y="456666"/>
            <a:ext cx="2900887" cy="2790468"/>
          </a:xfrm>
          <a:prstGeom prst="arc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kstiruutu 22"/>
          <p:cNvSpPr txBox="1"/>
          <p:nvPr/>
        </p:nvSpPr>
        <p:spPr>
          <a:xfrm>
            <a:off x="4953544" y="2479181"/>
            <a:ext cx="69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240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5384328" y="1994957"/>
            <a:ext cx="848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+300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6774216" y="1994957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+50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6233400" y="2479181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6">
                    <a:lumMod val="75000"/>
                  </a:schemeClr>
                </a:solidFill>
              </a:rPr>
              <a:t>540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7599769" y="2479181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590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6083134" y="3212330"/>
            <a:ext cx="9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+350</a:t>
            </a:r>
          </a:p>
        </p:txBody>
      </p:sp>
      <p:sp>
        <p:nvSpPr>
          <p:cNvPr id="29" name="Kaari 28"/>
          <p:cNvSpPr/>
          <p:nvPr/>
        </p:nvSpPr>
        <p:spPr>
          <a:xfrm rot="18872222">
            <a:off x="5280404" y="2349997"/>
            <a:ext cx="1191335" cy="1293695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Kaari 29"/>
          <p:cNvSpPr/>
          <p:nvPr/>
        </p:nvSpPr>
        <p:spPr>
          <a:xfrm rot="18872222">
            <a:off x="6591909" y="2338116"/>
            <a:ext cx="1191335" cy="1293695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Kaari 30"/>
          <p:cNvSpPr/>
          <p:nvPr/>
        </p:nvSpPr>
        <p:spPr>
          <a:xfrm rot="8232853">
            <a:off x="5155829" y="463680"/>
            <a:ext cx="2900887" cy="2790468"/>
          </a:xfrm>
          <a:prstGeom prst="arc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92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265113" algn="ctr">
              <a:buClr>
                <a:schemeClr val="tx2">
                  <a:lumMod val="75000"/>
                </a:schemeClr>
              </a:buClr>
            </a:pPr>
            <a:r>
              <a:rPr lang="fi-FI" dirty="0"/>
              <a:t>67 - 25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fi-FI" dirty="0">
                <a:solidFill>
                  <a:schemeClr val="tx1"/>
                </a:solidFill>
              </a:rPr>
              <a:t>ja     </a:t>
            </a:r>
            <a:r>
              <a:rPr lang="fi-FI" dirty="0"/>
              <a:t>670 - 250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94710" y="4132724"/>
            <a:ext cx="1709929" cy="1702138"/>
          </a:xfrm>
        </p:spPr>
        <p:txBody>
          <a:bodyPr>
            <a:normAutofit lnSpcReduction="10000"/>
          </a:bodyPr>
          <a:lstStyle/>
          <a:p>
            <a:pPr marL="0" indent="265113">
              <a:buClr>
                <a:schemeClr val="tx2">
                  <a:lumMod val="75000"/>
                </a:schemeClr>
              </a:buClr>
              <a:buNone/>
            </a:pPr>
            <a:r>
              <a:rPr lang="fi-FI" dirty="0"/>
              <a:t>67 -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25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fi-FI" dirty="0"/>
              <a:t>= (67 </a:t>
            </a:r>
            <a:r>
              <a:rPr lang="fi-FI" dirty="0">
                <a:solidFill>
                  <a:schemeClr val="tx1"/>
                </a:solidFill>
              </a:rPr>
              <a:t>-</a:t>
            </a:r>
            <a:r>
              <a:rPr lang="fi-FI" dirty="0"/>
              <a:t>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fi-FI" dirty="0"/>
              <a:t> ) </a:t>
            </a:r>
            <a:r>
              <a:rPr lang="fi-FI" dirty="0">
                <a:solidFill>
                  <a:schemeClr val="tx1"/>
                </a:solidFill>
              </a:rPr>
              <a:t>-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fi-FI" dirty="0"/>
              <a:t>= 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47</a:t>
            </a:r>
            <a:r>
              <a:rPr lang="fi-FI" dirty="0"/>
              <a:t> -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fi-FI" dirty="0"/>
              <a:t>= 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42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867" y="6304432"/>
            <a:ext cx="2506133" cy="631352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8669867" y="5935100"/>
            <a:ext cx="3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4</a:t>
            </a:r>
          </a:p>
        </p:txBody>
      </p:sp>
      <p:sp>
        <p:nvSpPr>
          <p:cNvPr id="11" name="Sisällön paikkamerkki 2"/>
          <p:cNvSpPr txBox="1">
            <a:spLocks/>
          </p:cNvSpPr>
          <p:nvPr/>
        </p:nvSpPr>
        <p:spPr>
          <a:xfrm>
            <a:off x="5582756" y="4126295"/>
            <a:ext cx="2606040" cy="170213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5113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None/>
            </a:pPr>
            <a:r>
              <a:rPr lang="fi-FI" dirty="0"/>
              <a:t>670 -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250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None/>
            </a:pPr>
            <a:r>
              <a:rPr lang="fi-FI" dirty="0"/>
              <a:t>= (670 -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200</a:t>
            </a:r>
            <a:r>
              <a:rPr lang="fi-FI" dirty="0"/>
              <a:t> ) </a:t>
            </a:r>
            <a:r>
              <a:rPr lang="fi-FI" dirty="0">
                <a:solidFill>
                  <a:schemeClr val="tx1"/>
                </a:solidFill>
              </a:rPr>
              <a:t>-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50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None/>
            </a:pPr>
            <a:r>
              <a:rPr lang="fi-FI" dirty="0"/>
              <a:t>= 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470</a:t>
            </a:r>
            <a:r>
              <a:rPr lang="fi-FI" dirty="0"/>
              <a:t> -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50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None/>
            </a:pPr>
            <a:r>
              <a:rPr lang="fi-FI" dirty="0"/>
              <a:t>= 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420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1073912" y="2479180"/>
            <a:ext cx="549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67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568704" y="1985812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-20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3004312" y="1985812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-5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2417776" y="2479180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6">
                    <a:lumMod val="75000"/>
                  </a:schemeClr>
                </a:solidFill>
              </a:rPr>
              <a:t>47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3777272" y="2510831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42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2313230" y="3248905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-25</a:t>
            </a:r>
          </a:p>
        </p:txBody>
      </p:sp>
      <p:sp>
        <p:nvSpPr>
          <p:cNvPr id="18" name="Kaari 17"/>
          <p:cNvSpPr/>
          <p:nvPr/>
        </p:nvSpPr>
        <p:spPr>
          <a:xfrm rot="18872222">
            <a:off x="1400772" y="2349996"/>
            <a:ext cx="1191335" cy="1293695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Kaari 20"/>
          <p:cNvSpPr/>
          <p:nvPr/>
        </p:nvSpPr>
        <p:spPr>
          <a:xfrm rot="18872222">
            <a:off x="2712277" y="2338115"/>
            <a:ext cx="1191335" cy="1293695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Kaari 21"/>
          <p:cNvSpPr/>
          <p:nvPr/>
        </p:nvSpPr>
        <p:spPr>
          <a:xfrm rot="8232853">
            <a:off x="1232534" y="456666"/>
            <a:ext cx="2900887" cy="2790468"/>
          </a:xfrm>
          <a:prstGeom prst="arc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kstiruutu 22"/>
          <p:cNvSpPr txBox="1"/>
          <p:nvPr/>
        </p:nvSpPr>
        <p:spPr>
          <a:xfrm>
            <a:off x="4953544" y="2479181"/>
            <a:ext cx="69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670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5384328" y="1994957"/>
            <a:ext cx="848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-200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6774216" y="1994957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-50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6233400" y="2479181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6">
                    <a:lumMod val="75000"/>
                  </a:schemeClr>
                </a:solidFill>
              </a:rPr>
              <a:t>470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7599769" y="2479181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420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6083134" y="3212330"/>
            <a:ext cx="9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-250</a:t>
            </a:r>
          </a:p>
        </p:txBody>
      </p:sp>
      <p:sp>
        <p:nvSpPr>
          <p:cNvPr id="29" name="Kaari 28"/>
          <p:cNvSpPr/>
          <p:nvPr/>
        </p:nvSpPr>
        <p:spPr>
          <a:xfrm rot="18872222">
            <a:off x="5280404" y="2349997"/>
            <a:ext cx="1191335" cy="1293695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Kaari 29"/>
          <p:cNvSpPr/>
          <p:nvPr/>
        </p:nvSpPr>
        <p:spPr>
          <a:xfrm rot="18872222">
            <a:off x="6591909" y="2338116"/>
            <a:ext cx="1191335" cy="1293695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Kaari 30"/>
          <p:cNvSpPr/>
          <p:nvPr/>
        </p:nvSpPr>
        <p:spPr>
          <a:xfrm rot="8232853">
            <a:off x="5155829" y="463680"/>
            <a:ext cx="2900887" cy="2790468"/>
          </a:xfrm>
          <a:prstGeom prst="arc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08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Kuva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848" y="1941081"/>
            <a:ext cx="1008249" cy="10098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Ninnin tapa laskea 240 + 350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867" y="6304432"/>
            <a:ext cx="2506133" cy="631352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8669867" y="5935100"/>
            <a:ext cx="3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5</a:t>
            </a:r>
          </a:p>
        </p:txBody>
      </p:sp>
      <p:pic>
        <p:nvPicPr>
          <p:cNvPr id="25" name="Kuva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989" y="2190982"/>
            <a:ext cx="140422" cy="1045083"/>
          </a:xfrm>
          <a:prstGeom prst="rect">
            <a:avLst/>
          </a:prstGeom>
        </p:spPr>
      </p:pic>
      <p:pic>
        <p:nvPicPr>
          <p:cNvPr id="27" name="Kuva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832" y="2190982"/>
            <a:ext cx="140422" cy="1045083"/>
          </a:xfrm>
          <a:prstGeom prst="rect">
            <a:avLst/>
          </a:prstGeom>
        </p:spPr>
      </p:pic>
      <p:pic>
        <p:nvPicPr>
          <p:cNvPr id="28" name="Kuva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257" y="2880210"/>
            <a:ext cx="140422" cy="1045083"/>
          </a:xfrm>
          <a:prstGeom prst="rect">
            <a:avLst/>
          </a:prstGeom>
        </p:spPr>
      </p:pic>
      <p:pic>
        <p:nvPicPr>
          <p:cNvPr id="29" name="Kuva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266" y="2885627"/>
            <a:ext cx="140422" cy="1045083"/>
          </a:xfrm>
          <a:prstGeom prst="rect">
            <a:avLst/>
          </a:prstGeom>
        </p:spPr>
      </p:pic>
      <p:pic>
        <p:nvPicPr>
          <p:cNvPr id="30" name="Kuva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554" y="2898190"/>
            <a:ext cx="140422" cy="1045083"/>
          </a:xfrm>
          <a:prstGeom prst="rect">
            <a:avLst/>
          </a:prstGeom>
        </p:spPr>
      </p:pic>
      <p:pic>
        <p:nvPicPr>
          <p:cNvPr id="31" name="Kuva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838" y="2880211"/>
            <a:ext cx="140422" cy="1045083"/>
          </a:xfrm>
          <a:prstGeom prst="rect">
            <a:avLst/>
          </a:prstGeom>
        </p:spPr>
      </p:pic>
      <p:pic>
        <p:nvPicPr>
          <p:cNvPr id="33" name="Kuva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250" y="2137742"/>
            <a:ext cx="1008249" cy="1009896"/>
          </a:xfrm>
          <a:prstGeom prst="rect">
            <a:avLst/>
          </a:prstGeom>
        </p:spPr>
      </p:pic>
      <p:pic>
        <p:nvPicPr>
          <p:cNvPr id="34" name="Kuva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092" y="2595177"/>
            <a:ext cx="1008249" cy="1009896"/>
          </a:xfrm>
          <a:prstGeom prst="rect">
            <a:avLst/>
          </a:prstGeom>
        </p:spPr>
      </p:pic>
      <p:pic>
        <p:nvPicPr>
          <p:cNvPr id="36" name="Kuva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222" y="2180844"/>
            <a:ext cx="1008249" cy="1009896"/>
          </a:xfrm>
          <a:prstGeom prst="rect">
            <a:avLst/>
          </a:prstGeom>
        </p:spPr>
      </p:pic>
      <p:pic>
        <p:nvPicPr>
          <p:cNvPr id="32" name="Kuva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01" y="2703386"/>
            <a:ext cx="1008249" cy="1009896"/>
          </a:xfrm>
          <a:prstGeom prst="rect">
            <a:avLst/>
          </a:prstGeom>
        </p:spPr>
      </p:pic>
      <p:sp>
        <p:nvSpPr>
          <p:cNvPr id="39" name="Tekstiruutu 38"/>
          <p:cNvSpPr txBox="1"/>
          <p:nvPr/>
        </p:nvSpPr>
        <p:spPr>
          <a:xfrm>
            <a:off x="4136904" y="3925293"/>
            <a:ext cx="3458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Sadat </a:t>
            </a:r>
            <a:r>
              <a:rPr lang="fi-FI" dirty="0"/>
              <a:t>yhteen</a:t>
            </a:r>
          </a:p>
          <a:p>
            <a:pPr marL="342900" indent="-342900">
              <a:buAutoNum type="arabicPeriod"/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Kymmenet </a:t>
            </a:r>
            <a:r>
              <a:rPr lang="fi-FI" dirty="0"/>
              <a:t>yhteen</a:t>
            </a:r>
          </a:p>
          <a:p>
            <a:pPr marL="342900" indent="-342900">
              <a:buAutoNum type="arabicPeriod"/>
            </a:pP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Molem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mat</a:t>
            </a:r>
            <a:r>
              <a:rPr lang="fi-FI" dirty="0"/>
              <a:t> yhteen</a:t>
            </a:r>
          </a:p>
        </p:txBody>
      </p:sp>
      <p:sp>
        <p:nvSpPr>
          <p:cNvPr id="40" name="Tekstiruutu 39"/>
          <p:cNvSpPr txBox="1"/>
          <p:nvPr/>
        </p:nvSpPr>
        <p:spPr>
          <a:xfrm>
            <a:off x="4212843" y="5114863"/>
            <a:ext cx="2860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   240 + 350</a:t>
            </a:r>
          </a:p>
          <a:p>
            <a:r>
              <a:rPr lang="fi-FI" dirty="0"/>
              <a:t>= </a:t>
            </a:r>
            <a:r>
              <a:rPr lang="fi-F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(200 + 300) </a:t>
            </a:r>
            <a:r>
              <a:rPr lang="fi-FI" dirty="0"/>
              <a:t>+ 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(40 + 50)</a:t>
            </a:r>
          </a:p>
          <a:p>
            <a:r>
              <a:rPr lang="fi-FI" dirty="0"/>
              <a:t>= </a:t>
            </a: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500</a:t>
            </a:r>
            <a:r>
              <a:rPr lang="fi-FI" dirty="0"/>
              <a:t> + 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90</a:t>
            </a:r>
          </a:p>
          <a:p>
            <a:r>
              <a:rPr lang="fi-FI" dirty="0"/>
              <a:t>= 590</a:t>
            </a:r>
          </a:p>
        </p:txBody>
      </p:sp>
      <p:pic>
        <p:nvPicPr>
          <p:cNvPr id="41" name="Kuva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948" y="2163251"/>
            <a:ext cx="140422" cy="1045083"/>
          </a:xfrm>
          <a:prstGeom prst="rect">
            <a:avLst/>
          </a:prstGeom>
        </p:spPr>
      </p:pic>
      <p:pic>
        <p:nvPicPr>
          <p:cNvPr id="42" name="Kuva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907" y="2163251"/>
            <a:ext cx="140422" cy="1045083"/>
          </a:xfrm>
          <a:prstGeom prst="rect">
            <a:avLst/>
          </a:prstGeom>
        </p:spPr>
      </p:pic>
      <p:pic>
        <p:nvPicPr>
          <p:cNvPr id="43" name="Kuva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410" y="2190982"/>
            <a:ext cx="140422" cy="104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4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40277 0.1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33333E-6 L -0.36423 0.3050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12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-2.96296E-6 L -0.49114 0.44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30347 0.100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0.00139 L -0.30625 0.097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833 0.00556 L -0.30712 0.097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21 3.33333E-6 L -0.31076 0.104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16 0.03889 L -0.32066 0.09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Kuva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848" y="2219374"/>
            <a:ext cx="1008249" cy="10098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Lassen tapa laskea 230 + 380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867" y="6304432"/>
            <a:ext cx="2506133" cy="631352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8669867" y="5935100"/>
            <a:ext cx="3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6</a:t>
            </a:r>
          </a:p>
        </p:txBody>
      </p:sp>
      <p:pic>
        <p:nvPicPr>
          <p:cNvPr id="25" name="Kuva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987" y="2198066"/>
            <a:ext cx="140422" cy="1045083"/>
          </a:xfrm>
          <a:prstGeom prst="rect">
            <a:avLst/>
          </a:prstGeom>
        </p:spPr>
      </p:pic>
      <p:pic>
        <p:nvPicPr>
          <p:cNvPr id="27" name="Kuva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831" y="2210071"/>
            <a:ext cx="140422" cy="1045083"/>
          </a:xfrm>
          <a:prstGeom prst="rect">
            <a:avLst/>
          </a:prstGeom>
        </p:spPr>
      </p:pic>
      <p:pic>
        <p:nvPicPr>
          <p:cNvPr id="29" name="Kuva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266" y="3163920"/>
            <a:ext cx="140422" cy="1045083"/>
          </a:xfrm>
          <a:prstGeom prst="rect">
            <a:avLst/>
          </a:prstGeom>
        </p:spPr>
      </p:pic>
      <p:pic>
        <p:nvPicPr>
          <p:cNvPr id="30" name="Kuva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554" y="3176483"/>
            <a:ext cx="140422" cy="1045083"/>
          </a:xfrm>
          <a:prstGeom prst="rect">
            <a:avLst/>
          </a:prstGeom>
        </p:spPr>
      </p:pic>
      <p:pic>
        <p:nvPicPr>
          <p:cNvPr id="31" name="Kuva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838" y="3158504"/>
            <a:ext cx="140422" cy="1045083"/>
          </a:xfrm>
          <a:prstGeom prst="rect">
            <a:avLst/>
          </a:prstGeom>
        </p:spPr>
      </p:pic>
      <p:pic>
        <p:nvPicPr>
          <p:cNvPr id="33" name="Kuva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250" y="2416035"/>
            <a:ext cx="1008249" cy="1009896"/>
          </a:xfrm>
          <a:prstGeom prst="rect">
            <a:avLst/>
          </a:prstGeom>
        </p:spPr>
      </p:pic>
      <p:pic>
        <p:nvPicPr>
          <p:cNvPr id="34" name="Kuva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092" y="2873470"/>
            <a:ext cx="1008249" cy="1009896"/>
          </a:xfrm>
          <a:prstGeom prst="rect">
            <a:avLst/>
          </a:prstGeom>
        </p:spPr>
      </p:pic>
      <p:pic>
        <p:nvPicPr>
          <p:cNvPr id="36" name="Kuva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222" y="2459137"/>
            <a:ext cx="1008249" cy="1009896"/>
          </a:xfrm>
          <a:prstGeom prst="rect">
            <a:avLst/>
          </a:prstGeom>
        </p:spPr>
      </p:pic>
      <p:pic>
        <p:nvPicPr>
          <p:cNvPr id="32" name="Kuva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01" y="2981679"/>
            <a:ext cx="1008249" cy="1009896"/>
          </a:xfrm>
          <a:prstGeom prst="rect">
            <a:avLst/>
          </a:prstGeom>
        </p:spPr>
      </p:pic>
      <p:sp>
        <p:nvSpPr>
          <p:cNvPr id="40" name="Tekstiruutu 39"/>
          <p:cNvSpPr txBox="1"/>
          <p:nvPr/>
        </p:nvSpPr>
        <p:spPr>
          <a:xfrm>
            <a:off x="3334951" y="4822453"/>
            <a:ext cx="1507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  230 + 380</a:t>
            </a:r>
          </a:p>
          <a:p>
            <a:r>
              <a:rPr lang="fi-FI" dirty="0"/>
              <a:t>= 210 + 400</a:t>
            </a:r>
          </a:p>
          <a:p>
            <a:r>
              <a:rPr lang="fi-FI" dirty="0"/>
              <a:t>= 610</a:t>
            </a:r>
          </a:p>
        </p:txBody>
      </p:sp>
      <p:pic>
        <p:nvPicPr>
          <p:cNvPr id="41" name="Kuva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947" y="2201780"/>
            <a:ext cx="140422" cy="1045083"/>
          </a:xfrm>
          <a:prstGeom prst="rect">
            <a:avLst/>
          </a:prstGeom>
        </p:spPr>
      </p:pic>
      <p:pic>
        <p:nvPicPr>
          <p:cNvPr id="42" name="Kuva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509" y="2192456"/>
            <a:ext cx="140422" cy="1045083"/>
          </a:xfrm>
          <a:prstGeom prst="rect">
            <a:avLst/>
          </a:prstGeom>
        </p:spPr>
      </p:pic>
      <p:pic>
        <p:nvPicPr>
          <p:cNvPr id="43" name="Kuva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791" y="2192456"/>
            <a:ext cx="140422" cy="1045083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38" y="3342508"/>
            <a:ext cx="140422" cy="1045083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974" y="3342508"/>
            <a:ext cx="140422" cy="1045083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987" y="3342508"/>
            <a:ext cx="140422" cy="1045083"/>
          </a:xfrm>
          <a:prstGeom prst="rect">
            <a:avLst/>
          </a:prstGeom>
        </p:spPr>
      </p:pic>
      <p:sp>
        <p:nvSpPr>
          <p:cNvPr id="3" name="Pyöristetty suorakulmio 2"/>
          <p:cNvSpPr/>
          <p:nvPr/>
        </p:nvSpPr>
        <p:spPr>
          <a:xfrm>
            <a:off x="6381742" y="2079044"/>
            <a:ext cx="1724442" cy="2406611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10 kymmentä on 100.</a:t>
            </a:r>
          </a:p>
        </p:txBody>
      </p:sp>
      <p:sp>
        <p:nvSpPr>
          <p:cNvPr id="5" name="Pyöristetty suorakulmio 4"/>
          <p:cNvSpPr/>
          <p:nvPr/>
        </p:nvSpPr>
        <p:spPr>
          <a:xfrm>
            <a:off x="6307237" y="1947672"/>
            <a:ext cx="1873261" cy="2602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7" name="Kuva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214" y="2636258"/>
            <a:ext cx="1008249" cy="10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1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47865 0.021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24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1.85185E-6 L 0.54167 0.0268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65113">
              <a:buClr>
                <a:schemeClr val="tx2">
                  <a:lumMod val="75000"/>
                </a:schemeClr>
              </a:buClr>
            </a:pPr>
            <a:br>
              <a:rPr lang="fi-FI" dirty="0"/>
            </a:br>
            <a:r>
              <a:rPr lang="fi-FI" dirty="0"/>
              <a:t>Kauppiaan menetelmä yhteenlaskussa</a:t>
            </a:r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94710" y="4132724"/>
            <a:ext cx="1709929" cy="1702138"/>
          </a:xfrm>
        </p:spPr>
        <p:txBody>
          <a:bodyPr>
            <a:normAutofit lnSpcReduction="10000"/>
          </a:bodyPr>
          <a:lstStyle/>
          <a:p>
            <a:pPr marL="0" indent="265113">
              <a:buClr>
                <a:schemeClr val="tx2">
                  <a:lumMod val="75000"/>
                </a:schemeClr>
              </a:buClr>
              <a:buNone/>
            </a:pPr>
            <a:r>
              <a:rPr lang="fi-FI" dirty="0"/>
              <a:t>35 +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19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fi-FI" dirty="0"/>
              <a:t>= (35 </a:t>
            </a:r>
            <a:r>
              <a:rPr lang="fi-FI" dirty="0">
                <a:solidFill>
                  <a:schemeClr val="tx1"/>
                </a:solidFill>
              </a:rPr>
              <a:t>+</a:t>
            </a:r>
            <a:r>
              <a:rPr lang="fi-FI" dirty="0"/>
              <a:t>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fi-FI" dirty="0"/>
              <a:t> ) </a:t>
            </a:r>
            <a:r>
              <a:rPr lang="fi-FI" dirty="0">
                <a:solidFill>
                  <a:schemeClr val="tx1"/>
                </a:solidFill>
              </a:rPr>
              <a:t>-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fi-FI" dirty="0"/>
              <a:t>= 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55</a:t>
            </a:r>
            <a:r>
              <a:rPr lang="fi-FI" dirty="0"/>
              <a:t> -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fi-FI" dirty="0"/>
              <a:t>= 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54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867" y="6304432"/>
            <a:ext cx="2506133" cy="631352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8669867" y="5935100"/>
            <a:ext cx="3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7</a:t>
            </a:r>
          </a:p>
        </p:txBody>
      </p:sp>
      <p:sp>
        <p:nvSpPr>
          <p:cNvPr id="11" name="Sisällön paikkamerkki 2"/>
          <p:cNvSpPr txBox="1">
            <a:spLocks/>
          </p:cNvSpPr>
          <p:nvPr/>
        </p:nvSpPr>
        <p:spPr>
          <a:xfrm>
            <a:off x="5582756" y="4126295"/>
            <a:ext cx="2606040" cy="170213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5113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None/>
            </a:pPr>
            <a:r>
              <a:rPr lang="fi-FI" dirty="0"/>
              <a:t>350 +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190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None/>
            </a:pPr>
            <a:r>
              <a:rPr lang="fi-FI" dirty="0"/>
              <a:t>= (350 </a:t>
            </a:r>
            <a:r>
              <a:rPr lang="fi-FI" dirty="0">
                <a:solidFill>
                  <a:schemeClr val="tx1"/>
                </a:solidFill>
              </a:rPr>
              <a:t>+</a:t>
            </a:r>
            <a:r>
              <a:rPr lang="fi-FI" dirty="0"/>
              <a:t>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200</a:t>
            </a:r>
            <a:r>
              <a:rPr lang="fi-FI" dirty="0"/>
              <a:t> ) </a:t>
            </a:r>
            <a:r>
              <a:rPr lang="fi-FI" dirty="0">
                <a:solidFill>
                  <a:schemeClr val="tx1"/>
                </a:solidFill>
              </a:rPr>
              <a:t>-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10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None/>
            </a:pPr>
            <a:r>
              <a:rPr lang="fi-FI" dirty="0"/>
              <a:t>= 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550</a:t>
            </a:r>
            <a:r>
              <a:rPr lang="fi-FI" dirty="0"/>
              <a:t> -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10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None/>
            </a:pPr>
            <a:r>
              <a:rPr lang="fi-FI" dirty="0"/>
              <a:t>= 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540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1073912" y="2479180"/>
            <a:ext cx="549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35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568704" y="1985812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+20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3004312" y="1985812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- 1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2417776" y="2479180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6">
                    <a:lumMod val="75000"/>
                  </a:schemeClr>
                </a:solidFill>
              </a:rPr>
              <a:t>55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3777272" y="2510831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54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2313230" y="3248905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+19</a:t>
            </a:r>
          </a:p>
        </p:txBody>
      </p:sp>
      <p:sp>
        <p:nvSpPr>
          <p:cNvPr id="18" name="Kaari 17"/>
          <p:cNvSpPr/>
          <p:nvPr/>
        </p:nvSpPr>
        <p:spPr>
          <a:xfrm rot="18872222">
            <a:off x="1400772" y="2349996"/>
            <a:ext cx="1191335" cy="1293695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Kaari 20"/>
          <p:cNvSpPr/>
          <p:nvPr/>
        </p:nvSpPr>
        <p:spPr>
          <a:xfrm rot="18872222">
            <a:off x="2712277" y="2338115"/>
            <a:ext cx="1191335" cy="1293695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Kaari 21"/>
          <p:cNvSpPr/>
          <p:nvPr/>
        </p:nvSpPr>
        <p:spPr>
          <a:xfrm rot="8232853">
            <a:off x="1232534" y="456666"/>
            <a:ext cx="2900887" cy="2790468"/>
          </a:xfrm>
          <a:prstGeom prst="arc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kstiruutu 22"/>
          <p:cNvSpPr txBox="1"/>
          <p:nvPr/>
        </p:nvSpPr>
        <p:spPr>
          <a:xfrm>
            <a:off x="4953544" y="2479181"/>
            <a:ext cx="69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350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5384328" y="1994957"/>
            <a:ext cx="848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+200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6774216" y="1994957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- 10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6233400" y="2479181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6">
                    <a:lumMod val="75000"/>
                  </a:schemeClr>
                </a:solidFill>
              </a:rPr>
              <a:t>550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7599769" y="2479181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540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6083134" y="3212330"/>
            <a:ext cx="9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+190</a:t>
            </a:r>
          </a:p>
        </p:txBody>
      </p:sp>
      <p:sp>
        <p:nvSpPr>
          <p:cNvPr id="29" name="Kaari 28"/>
          <p:cNvSpPr/>
          <p:nvPr/>
        </p:nvSpPr>
        <p:spPr>
          <a:xfrm rot="18872222">
            <a:off x="5280404" y="2349997"/>
            <a:ext cx="1191335" cy="1293695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Kaari 29"/>
          <p:cNvSpPr/>
          <p:nvPr/>
        </p:nvSpPr>
        <p:spPr>
          <a:xfrm rot="18872222">
            <a:off x="6591909" y="2338116"/>
            <a:ext cx="1191335" cy="1293695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Kaari 30"/>
          <p:cNvSpPr/>
          <p:nvPr/>
        </p:nvSpPr>
        <p:spPr>
          <a:xfrm rot="8232853">
            <a:off x="5155829" y="463680"/>
            <a:ext cx="2900887" cy="2790468"/>
          </a:xfrm>
          <a:prstGeom prst="arc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65113">
              <a:buClr>
                <a:schemeClr val="tx2">
                  <a:lumMod val="75000"/>
                </a:schemeClr>
              </a:buClr>
            </a:pPr>
            <a:br>
              <a:rPr lang="fi-FI" dirty="0"/>
            </a:br>
            <a:r>
              <a:rPr lang="fi-FI" dirty="0"/>
              <a:t>Kauppiaan menetelmä vähennyslaskussa</a:t>
            </a:r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94710" y="4132724"/>
            <a:ext cx="1709929" cy="1702138"/>
          </a:xfrm>
        </p:spPr>
        <p:txBody>
          <a:bodyPr>
            <a:normAutofit lnSpcReduction="10000"/>
          </a:bodyPr>
          <a:lstStyle/>
          <a:p>
            <a:pPr marL="0" indent="265113">
              <a:buClr>
                <a:schemeClr val="tx2">
                  <a:lumMod val="75000"/>
                </a:schemeClr>
              </a:buClr>
              <a:buNone/>
            </a:pPr>
            <a:r>
              <a:rPr lang="fi-FI" dirty="0"/>
              <a:t>43 -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19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fi-FI" dirty="0"/>
              <a:t>= (43 </a:t>
            </a:r>
            <a:r>
              <a:rPr lang="fi-FI" dirty="0">
                <a:solidFill>
                  <a:schemeClr val="tx1"/>
                </a:solidFill>
              </a:rPr>
              <a:t>-</a:t>
            </a:r>
            <a:r>
              <a:rPr lang="fi-FI" dirty="0"/>
              <a:t>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fi-FI" dirty="0"/>
              <a:t> ) </a:t>
            </a:r>
            <a:r>
              <a:rPr lang="fi-FI" dirty="0">
                <a:solidFill>
                  <a:schemeClr val="tx1"/>
                </a:solidFill>
              </a:rPr>
              <a:t>+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fi-FI" dirty="0"/>
              <a:t>= 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23</a:t>
            </a:r>
            <a:r>
              <a:rPr lang="fi-FI" dirty="0"/>
              <a:t> +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fi-FI" dirty="0"/>
              <a:t>= 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24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867" y="6304432"/>
            <a:ext cx="2506133" cy="631352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8669867" y="5935100"/>
            <a:ext cx="3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8</a:t>
            </a:r>
          </a:p>
        </p:txBody>
      </p:sp>
      <p:sp>
        <p:nvSpPr>
          <p:cNvPr id="11" name="Sisällön paikkamerkki 2"/>
          <p:cNvSpPr txBox="1">
            <a:spLocks/>
          </p:cNvSpPr>
          <p:nvPr/>
        </p:nvSpPr>
        <p:spPr>
          <a:xfrm>
            <a:off x="5582756" y="4126295"/>
            <a:ext cx="2606040" cy="170213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5113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None/>
            </a:pPr>
            <a:r>
              <a:rPr lang="fi-FI" dirty="0"/>
              <a:t>430 -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190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None/>
            </a:pPr>
            <a:r>
              <a:rPr lang="fi-FI" dirty="0"/>
              <a:t>= (430 </a:t>
            </a:r>
            <a:r>
              <a:rPr lang="fi-FI" dirty="0">
                <a:solidFill>
                  <a:schemeClr val="tx1"/>
                </a:solidFill>
              </a:rPr>
              <a:t>-</a:t>
            </a:r>
            <a:r>
              <a:rPr lang="fi-FI" dirty="0"/>
              <a:t>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200</a:t>
            </a:r>
            <a:r>
              <a:rPr lang="fi-FI" dirty="0"/>
              <a:t> ) </a:t>
            </a:r>
            <a:r>
              <a:rPr lang="fi-FI" dirty="0">
                <a:solidFill>
                  <a:schemeClr val="tx1"/>
                </a:solidFill>
              </a:rPr>
              <a:t>+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10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None/>
            </a:pPr>
            <a:r>
              <a:rPr lang="fi-FI" dirty="0"/>
              <a:t>= 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230</a:t>
            </a:r>
            <a:r>
              <a:rPr lang="fi-FI" dirty="0"/>
              <a:t> +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10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None/>
            </a:pPr>
            <a:r>
              <a:rPr lang="fi-FI" dirty="0"/>
              <a:t>= 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240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1073912" y="2479180"/>
            <a:ext cx="549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43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568704" y="1985812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-20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3004312" y="1985812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+ 1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2417776" y="2479180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6">
                    <a:lumMod val="75000"/>
                  </a:schemeClr>
                </a:solidFill>
              </a:rPr>
              <a:t>23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3777272" y="2510831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24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2313230" y="3248905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-19</a:t>
            </a:r>
          </a:p>
        </p:txBody>
      </p:sp>
      <p:sp>
        <p:nvSpPr>
          <p:cNvPr id="18" name="Kaari 17"/>
          <p:cNvSpPr/>
          <p:nvPr/>
        </p:nvSpPr>
        <p:spPr>
          <a:xfrm rot="18872222">
            <a:off x="1400772" y="2349996"/>
            <a:ext cx="1191335" cy="1293695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Kaari 20"/>
          <p:cNvSpPr/>
          <p:nvPr/>
        </p:nvSpPr>
        <p:spPr>
          <a:xfrm rot="18872222">
            <a:off x="2712277" y="2338115"/>
            <a:ext cx="1191335" cy="1293695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Kaari 21"/>
          <p:cNvSpPr/>
          <p:nvPr/>
        </p:nvSpPr>
        <p:spPr>
          <a:xfrm rot="8232853">
            <a:off x="1232534" y="456666"/>
            <a:ext cx="2900887" cy="2790468"/>
          </a:xfrm>
          <a:prstGeom prst="arc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kstiruutu 22"/>
          <p:cNvSpPr txBox="1"/>
          <p:nvPr/>
        </p:nvSpPr>
        <p:spPr>
          <a:xfrm>
            <a:off x="4953544" y="2479181"/>
            <a:ext cx="69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430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5384328" y="1994957"/>
            <a:ext cx="848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-200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6774216" y="1994957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+ 10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6233400" y="2479181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6">
                    <a:lumMod val="75000"/>
                  </a:schemeClr>
                </a:solidFill>
              </a:rPr>
              <a:t>230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7599769" y="2479181"/>
            <a:ext cx="74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2">
                    <a:lumMod val="75000"/>
                  </a:schemeClr>
                </a:solidFill>
              </a:rPr>
              <a:t>240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6083134" y="3212330"/>
            <a:ext cx="9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-190</a:t>
            </a:r>
          </a:p>
        </p:txBody>
      </p:sp>
      <p:sp>
        <p:nvSpPr>
          <p:cNvPr id="29" name="Kaari 28"/>
          <p:cNvSpPr/>
          <p:nvPr/>
        </p:nvSpPr>
        <p:spPr>
          <a:xfrm rot="18872222">
            <a:off x="5280404" y="2349997"/>
            <a:ext cx="1191335" cy="1293695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Kaari 29"/>
          <p:cNvSpPr/>
          <p:nvPr/>
        </p:nvSpPr>
        <p:spPr>
          <a:xfrm rot="18872222">
            <a:off x="6591909" y="2338116"/>
            <a:ext cx="1191335" cy="1293695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Kaari 30"/>
          <p:cNvSpPr/>
          <p:nvPr/>
        </p:nvSpPr>
        <p:spPr>
          <a:xfrm rot="8232853">
            <a:off x="5155829" y="463680"/>
            <a:ext cx="2900887" cy="2790468"/>
          </a:xfrm>
          <a:prstGeom prst="arc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17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sp>
        <p:nvSpPr>
          <p:cNvPr id="7" name="Suorakulmio 6"/>
          <p:cNvSpPr/>
          <p:nvPr/>
        </p:nvSpPr>
        <p:spPr>
          <a:xfrm>
            <a:off x="811033" y="1653871"/>
            <a:ext cx="7641204" cy="174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895"/>
            <a:ext cx="9144000" cy="5556449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8669867" y="5935100"/>
            <a:ext cx="3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668568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Matematiikkaa 3b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B61B9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ikkaa 3a" id="{742C64A2-70F5-40F9-9CC1-7DDF972DE4B0}" vid="{70498DD2-18A2-48CD-A099-E5ACDD3AC08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427</Words>
  <Application>Microsoft Office PowerPoint</Application>
  <PresentationFormat>Näytössä katseltava diaesitys (4:3)</PresentationFormat>
  <Paragraphs>143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</vt:lpstr>
      <vt:lpstr>Matematiikkaa 3b</vt:lpstr>
      <vt:lpstr>Mitä samaa? </vt:lpstr>
      <vt:lpstr>24 + 35      ja      240 + 350</vt:lpstr>
      <vt:lpstr>67 - 25      ja     670 - 250 </vt:lpstr>
      <vt:lpstr>Ninnin tapa laskea 240 + 350</vt:lpstr>
      <vt:lpstr>Lassen tapa laskea 230 + 380</vt:lpstr>
      <vt:lpstr> Kauppiaan menetelmä yhteenlaskussa</vt:lpstr>
      <vt:lpstr> Kauppiaan menetelmä vähennyslaskussa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Matematiikkaa 3a</dc:title>
  <dc:creator>Anni Lampinen</dc:creator>
  <cp:lastModifiedBy>anni.lampinen@espoonmatikkamaa.fi</cp:lastModifiedBy>
  <cp:revision>89</cp:revision>
  <dcterms:created xsi:type="dcterms:W3CDTF">2015-07-16T12:32:17Z</dcterms:created>
  <dcterms:modified xsi:type="dcterms:W3CDTF">2017-01-12T08:42:03Z</dcterms:modified>
</cp:coreProperties>
</file>