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8" r:id="rId3"/>
    <p:sldId id="281" r:id="rId4"/>
    <p:sldId id="282" r:id="rId5"/>
    <p:sldId id="280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17.2.2017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17.2.2017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F907-AC07-48AD-B6DB-DEC88C591E67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48-A3C8-4121-B754-AE4294AFE6ED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1644-94D9-40B6-B6EE-B2ED691B66ED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BBEC-70FD-4500-9EDA-6619EB2B90F8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D536-E613-4B80-9B7F-C554E7B88686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B16B-6E84-49EA-B4EF-E10C67E773F5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C6E8-5155-4020-8B0A-E58253BD3621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0ED0-25E7-43C4-8572-A75468E45022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6E2-535D-4B38-A770-B6725A31AB89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96139F-6DE3-450E-8330-03E86E77BA37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7A18-8CA8-4AAA-8F30-E73119B45344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9A4B7E-7BBC-4D6C-9EFB-4AF3E8C42235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3b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Minne kuuluu?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Matematiikkaa 3b © Varga–Neményi ry 2016</a:t>
            </a:r>
            <a:endParaRPr lang="en-US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3148" y="25183"/>
            <a:ext cx="9143989" cy="4915076"/>
          </a:xfrm>
        </p:spPr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Sakun tasokuviot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53354" y="1845734"/>
            <a:ext cx="3513406" cy="4023360"/>
          </a:xfrm>
        </p:spPr>
        <p:txBody>
          <a:bodyPr/>
          <a:lstStyle/>
          <a:p>
            <a:r>
              <a:rPr lang="fi-FI" dirty="0"/>
              <a:t>Minkälaisia tasokuvioita Saku on laittanut vihkonsa päälle?</a:t>
            </a:r>
          </a:p>
          <a:p>
            <a:r>
              <a:rPr lang="fi-FI" dirty="0"/>
              <a:t>Minkälaisia tasokuvioita hän laittoi renkaan sisään?</a:t>
            </a:r>
          </a:p>
          <a:p>
            <a:r>
              <a:rPr lang="fi-FI" dirty="0"/>
              <a:t>Minkälaisia ovat ne kuviot, </a:t>
            </a:r>
            <a:br>
              <a:rPr lang="fi-FI" dirty="0"/>
            </a:br>
            <a:r>
              <a:rPr lang="fi-FI" dirty="0"/>
              <a:t>jotka ovat vihkon päällä renkaan sisällä?</a:t>
            </a:r>
          </a:p>
          <a:p>
            <a:r>
              <a:rPr lang="fi-FI" dirty="0"/>
              <a:t>Minkälaisia ovat ne kuviot, </a:t>
            </a:r>
            <a:br>
              <a:rPr lang="fi-FI" dirty="0"/>
            </a:br>
            <a:r>
              <a:rPr lang="fi-FI" dirty="0"/>
              <a:t>jotka ovat renkaan sisällä vihkon ulkopuolella?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2017</a:t>
            </a:r>
            <a:endParaRPr lang="en-US" dirty="0"/>
          </a:p>
        </p:txBody>
      </p:sp>
      <p:grpSp>
        <p:nvGrpSpPr>
          <p:cNvPr id="5" name="Ryhmä 4"/>
          <p:cNvGrpSpPr/>
          <p:nvPr/>
        </p:nvGrpSpPr>
        <p:grpSpPr>
          <a:xfrm>
            <a:off x="6637867" y="5935100"/>
            <a:ext cx="2506133" cy="1000684"/>
            <a:chOff x="6637867" y="5935100"/>
            <a:chExt cx="2506133" cy="100068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867" y="6304432"/>
              <a:ext cx="2506133" cy="63135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8466993" y="5935100"/>
              <a:ext cx="600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10</a:t>
              </a:r>
            </a:p>
          </p:txBody>
        </p:sp>
      </p:grpSp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6" y="2104761"/>
            <a:ext cx="4116389" cy="31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ryhmään kuulut?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fi-FI" dirty="0"/>
              <a:t>Vain tytöt tulevat punaisen renkaan sisäpuolelle.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fi-FI" dirty="0"/>
              <a:t>Vain pojat tulevat sinisen renkaan sisäpuolelle.</a:t>
            </a:r>
          </a:p>
          <a:p>
            <a:r>
              <a:rPr lang="fi-FI" dirty="0"/>
              <a:t>Mikä otsikko sopii punaisen renkaaseen? </a:t>
            </a:r>
            <a:br>
              <a:rPr lang="fi-FI" dirty="0"/>
            </a:br>
            <a:r>
              <a:rPr lang="fi-FI" dirty="0"/>
              <a:t>Mikä otsikko sopii siniseen renkaaseen?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		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5" name="Ellipsi 4"/>
          <p:cNvSpPr/>
          <p:nvPr/>
        </p:nvSpPr>
        <p:spPr>
          <a:xfrm>
            <a:off x="973667" y="3513667"/>
            <a:ext cx="3251200" cy="210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4902200" y="3513667"/>
            <a:ext cx="3251200" cy="2108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2252134" y="3513667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tytöt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172200" y="3513667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pojat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22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ryhmään kuulut?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Vain tytöt tulevat punaisen renkaan sisäpuolelle.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Vain vaaleahiuksiset tulevat sinisen renkaan sisäpuolelle.</a:t>
            </a:r>
          </a:p>
          <a:p>
            <a:r>
              <a:rPr lang="fi-FI" dirty="0"/>
              <a:t>Mikä otsikko sopii punaisen renkaaseen? </a:t>
            </a:r>
            <a:br>
              <a:rPr lang="fi-FI" dirty="0"/>
            </a:br>
            <a:r>
              <a:rPr lang="fi-FI" dirty="0"/>
              <a:t>Mikä otsikko sopii siniseen renkaaseen?</a:t>
            </a:r>
          </a:p>
          <a:p>
            <a:r>
              <a:rPr lang="fi-FI" dirty="0"/>
              <a:t>Mihin kuuluvat vaaleahiuksiset tytöt?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		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5" name="Ellipsi 4"/>
          <p:cNvSpPr/>
          <p:nvPr/>
        </p:nvSpPr>
        <p:spPr>
          <a:xfrm>
            <a:off x="1007534" y="4056240"/>
            <a:ext cx="3251200" cy="210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4902200" y="4039307"/>
            <a:ext cx="3251200" cy="2108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2311672" y="4165601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tytöt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22971" y="4202763"/>
            <a:ext cx="186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vaaleahiuksiset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92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ryhmään kuulut?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Vain tytöt tulevat punaisen renkaan sisäpuolelle.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Vain vaaleahiuksiset tulevat sinisen renkaan sisäpuolelle.</a:t>
            </a:r>
          </a:p>
          <a:p>
            <a:r>
              <a:rPr lang="fi-FI" dirty="0"/>
              <a:t>Mikä otsikko sopii punaisen renkaaseen? </a:t>
            </a:r>
            <a:br>
              <a:rPr lang="fi-FI" dirty="0"/>
            </a:br>
            <a:r>
              <a:rPr lang="fi-FI" dirty="0"/>
              <a:t>Mikä otsikko sopii siniseen renkaaseen?</a:t>
            </a:r>
          </a:p>
          <a:p>
            <a:r>
              <a:rPr lang="fi-FI" dirty="0"/>
              <a:t>Mihin kuuluvat vaaleahiuksiset tytöt?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		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5" name="Ellipsi 4"/>
          <p:cNvSpPr/>
          <p:nvPr/>
        </p:nvSpPr>
        <p:spPr>
          <a:xfrm>
            <a:off x="2856657" y="4056725"/>
            <a:ext cx="3251200" cy="210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4902200" y="4039307"/>
            <a:ext cx="3251200" cy="2108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029290" y="4202763"/>
            <a:ext cx="90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tytöt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744598" y="4202763"/>
            <a:ext cx="186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vaaleahiuksiset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028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sinisillä </a:t>
            </a:r>
            <a:br>
              <a:rPr lang="fi-FI" dirty="0"/>
            </a:br>
            <a:r>
              <a:rPr lang="fi-FI" dirty="0"/>
              <a:t>loogisilla paloilla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Ota esille tyhjä paperilappu ja nauharengas.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paperilapulle kaikki siniset kolmiot (ja vain ne).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nauharenkaan sisään kaikki pienet siniset palat </a:t>
            </a:r>
            <a:br>
              <a:rPr lang="fi-FI" dirty="0"/>
            </a:br>
            <a:r>
              <a:rPr lang="fi-FI" dirty="0"/>
              <a:t>(muut jäävät renkaan ulkopuolelle).</a:t>
            </a:r>
          </a:p>
          <a:p>
            <a:pPr marL="0" indent="0">
              <a:buNone/>
            </a:pPr>
            <a:r>
              <a:rPr lang="fi-FI" dirty="0"/>
              <a:t>Minkälaisia ovat kaikki ne loogiset palat, jotka päätyivät paperilapulle ja renkaan sisään?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907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punaisilla </a:t>
            </a:r>
            <a:br>
              <a:rPr lang="fi-FI" dirty="0"/>
            </a:br>
            <a:r>
              <a:rPr lang="fi-FI" dirty="0"/>
              <a:t>loogisilla paloilla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833361" cy="4023360"/>
          </a:xfrm>
        </p:spPr>
        <p:txBody>
          <a:bodyPr>
            <a:normAutofit/>
          </a:bodyPr>
          <a:lstStyle/>
          <a:p>
            <a:r>
              <a:rPr lang="fi-FI" dirty="0"/>
              <a:t>Mieti jokaisen palan kohdalla erikseen molempia näkökohtia:</a:t>
            </a:r>
            <a:br>
              <a:rPr lang="fi-FI" dirty="0"/>
            </a:br>
            <a:r>
              <a:rPr lang="fi-FI" dirty="0"/>
              <a:t>täytyykö pala laittaa renkaaseen ja täytyykö se laittaa paperilapulle.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renkaan sisään kaikki punaiset reiälliset palat. </a:t>
            </a:r>
            <a:br>
              <a:rPr lang="fi-FI" dirty="0"/>
            </a:br>
            <a:r>
              <a:rPr lang="fi-FI" dirty="0"/>
              <a:t>(Minkälaiset palat jäivät ulkopuolelle?)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paperilapulle kaikki suuret palat.</a:t>
            </a:r>
            <a:br>
              <a:rPr lang="fi-FI" dirty="0"/>
            </a:br>
            <a:r>
              <a:rPr lang="fi-FI" dirty="0"/>
              <a:t>(Minkälaiset palat eivät päätyneet paperilapulle?)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renkaan sisään kaikki ympyrät, paperilapulle kaikki neliöt.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renkaan sisään kaikki ympyrät, paperilapulle kaikki pienet palat.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3134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punaisilla </a:t>
            </a:r>
            <a:br>
              <a:rPr lang="fi-FI" dirty="0"/>
            </a:br>
            <a:r>
              <a:rPr lang="fi-FI" dirty="0"/>
              <a:t>loogisilla paloilla 1      </a:t>
            </a:r>
            <a:r>
              <a:rPr lang="fi-FI" sz="3600" dirty="0"/>
              <a:t>jatkuu...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Kerro, minkälaiset palat päätyivät: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fi-FI" dirty="0"/>
              <a:t>paperilapulle renkaan sisään (4)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fi-FI" dirty="0"/>
              <a:t>paperilapulle renkaan </a:t>
            </a:r>
            <a:br>
              <a:rPr lang="fi-FI" dirty="0"/>
            </a:br>
            <a:r>
              <a:rPr lang="fi-FI" dirty="0"/>
              <a:t>ulkopuolelle (2)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fi-FI" dirty="0"/>
              <a:t>paperilapun viereen </a:t>
            </a:r>
            <a:br>
              <a:rPr lang="fi-FI" dirty="0"/>
            </a:br>
            <a:r>
              <a:rPr lang="fi-FI" dirty="0"/>
              <a:t>renkaan sisään (1)?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fi-FI" dirty="0"/>
              <a:t>paperilapun viereen </a:t>
            </a:r>
            <a:br>
              <a:rPr lang="fi-FI" dirty="0"/>
            </a:br>
            <a:r>
              <a:rPr lang="fi-FI" dirty="0"/>
              <a:t>renkaan ulkopuolelle (3)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sp>
        <p:nvSpPr>
          <p:cNvPr id="5" name="Suorakulmio 4"/>
          <p:cNvSpPr/>
          <p:nvPr/>
        </p:nvSpPr>
        <p:spPr>
          <a:xfrm>
            <a:off x="4824549" y="2429691"/>
            <a:ext cx="3274422" cy="3265715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6444343" y="3213463"/>
            <a:ext cx="1280160" cy="19768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5268686" y="3849189"/>
            <a:ext cx="2151017" cy="134112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5098869" y="2951853"/>
            <a:ext cx="33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3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712824" y="4258139"/>
            <a:ext cx="33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1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097486" y="3325969"/>
            <a:ext cx="33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2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757852" y="4258139"/>
            <a:ext cx="33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4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7982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Hannan tehtävä keltaisilla  </a:t>
            </a:r>
            <a:br>
              <a:rPr lang="fi-FI" dirty="0"/>
            </a:br>
            <a:r>
              <a:rPr lang="fi-FI" dirty="0"/>
              <a:t>loogisilla paloilla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Mikko toteutti Hannan kaksi ohjetta.</a:t>
            </a:r>
          </a:p>
          <a:p>
            <a:r>
              <a:rPr lang="fi-FI" dirty="0"/>
              <a:t>Hän lajitteli keltaiset loogiset palat näin:</a:t>
            </a:r>
          </a:p>
          <a:p>
            <a:pPr marL="355600" indent="-261938">
              <a:buFont typeface="Wingdings" panose="05000000000000000000" pitchFamily="2" charset="2"/>
              <a:buChar char="§"/>
            </a:pPr>
            <a:r>
              <a:rPr lang="fi-FI" dirty="0"/>
              <a:t>Hän laittoi renkaan sisään paperilapun viereen kaikki reiälliset  ja kulmikkaat palat.</a:t>
            </a:r>
          </a:p>
          <a:p>
            <a:pPr marL="355600" indent="-261938">
              <a:buFont typeface="Wingdings" panose="05000000000000000000" pitchFamily="2" charset="2"/>
              <a:buChar char="§"/>
            </a:pPr>
            <a:r>
              <a:rPr lang="fi-FI" dirty="0"/>
              <a:t>Paperilapulle renkaan ulkopuolelle päätyivät ei reiälliset ympyrät.</a:t>
            </a:r>
          </a:p>
          <a:p>
            <a:pPr marL="355600" indent="-261938">
              <a:buFont typeface="Wingdings" panose="05000000000000000000" pitchFamily="2" charset="2"/>
              <a:buChar char="§"/>
            </a:pPr>
            <a:r>
              <a:rPr lang="fi-FI" dirty="0"/>
              <a:t>Renkaan sisälle paperilapulle tulivat reiälliset ympyrät. 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fi-FI" dirty="0"/>
              <a:t>Tee Mikon lajittelu ja kirjoita, minkälaiset palat päätyivät </a:t>
            </a:r>
            <a:br>
              <a:rPr lang="fi-FI" dirty="0"/>
            </a:br>
            <a:r>
              <a:rPr lang="fi-FI" dirty="0"/>
              <a:t>renkaan ulkopuolelle paperilapun viereen.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AutoNum type="arabicPeriod"/>
            </a:pPr>
            <a:r>
              <a:rPr lang="fi-FI" dirty="0"/>
              <a:t>Kirjoita Hannan laatimat ohjeet.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49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Lajitellaan lukuja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Lajittele lukua 90 suuremmat, mutta ei 110:tä suuremmat luvut yhtä aikaa kahden annetun ominaisuuden mukaan. Piirrä vihkoosi suorakulmion sisälle paperilappu ja nauharengas.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paperilapulle kaikki parilliset luvut </a:t>
            </a:r>
            <a:br>
              <a:rPr lang="fi-FI" dirty="0"/>
            </a:br>
            <a:r>
              <a:rPr lang="fi-FI" dirty="0"/>
              <a:t>ja sen viereen muut luvut.</a:t>
            </a:r>
            <a:br>
              <a:rPr lang="fi-FI" dirty="0"/>
            </a:br>
            <a:r>
              <a:rPr lang="fi-FI" dirty="0"/>
              <a:t>Renkaan sisään kaksinumeroiset luvut </a:t>
            </a:r>
            <a:br>
              <a:rPr lang="fi-FI" dirty="0"/>
            </a:br>
            <a:r>
              <a:rPr lang="fi-FI" dirty="0"/>
              <a:t>ja sen ulkopuolelle muut luvut.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Laita renkaan sisään kaikki sellaiset luvut, joiden kymmeniin pyöristetty arvo on 100 ja sen ulkopuolelle muut luvut. </a:t>
            </a:r>
            <a:br>
              <a:rPr lang="fi-FI" dirty="0"/>
            </a:br>
            <a:r>
              <a:rPr lang="fi-FI" dirty="0"/>
              <a:t>Paperilapulle luvut, joissa on parillisia numeroita ja sen viereen muut luvut. 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i-FI" dirty="0"/>
              <a:t>Kun olet tarkistanut tehtävän, etsi kuhunkin osaan päätyneiden lukujen yhteiset ominaisuudet.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3b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67" y="6304432"/>
            <a:ext cx="2506133" cy="63135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669867" y="5935100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00887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Matematiikkaa 3b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B61B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318</Words>
  <Application>Microsoft Office PowerPoint</Application>
  <PresentationFormat>Näytössä katseltava diaesitys (4:3)</PresentationFormat>
  <Paragraphs>88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</vt:lpstr>
      <vt:lpstr>Matematiikkaa 3b</vt:lpstr>
      <vt:lpstr>Mihin ryhmään kuulut?</vt:lpstr>
      <vt:lpstr>Mihin ryhmään kuulut?</vt:lpstr>
      <vt:lpstr>Mihin ryhmään kuulut?</vt:lpstr>
      <vt:lpstr>Tehtävä sinisillä  loogisilla paloilla </vt:lpstr>
      <vt:lpstr>Tehtävä punaisilla  loogisilla paloilla 1</vt:lpstr>
      <vt:lpstr>Tehtävä punaisilla  loogisilla paloilla 1      jatkuu...</vt:lpstr>
      <vt:lpstr>Hannan tehtävä keltaisilla   loogisilla paloilla</vt:lpstr>
      <vt:lpstr>Lajitellaan lukuja</vt:lpstr>
      <vt:lpstr>Sakun tasokuviot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anni.lampinen@espoonmatikkamaa.fi</cp:lastModifiedBy>
  <cp:revision>50</cp:revision>
  <dcterms:created xsi:type="dcterms:W3CDTF">2015-07-16T12:32:17Z</dcterms:created>
  <dcterms:modified xsi:type="dcterms:W3CDTF">2017-02-17T17:17:16Z</dcterms:modified>
</cp:coreProperties>
</file>