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7" r:id="rId2"/>
    <p:sldId id="301" r:id="rId3"/>
    <p:sldId id="309" r:id="rId4"/>
    <p:sldId id="310" r:id="rId5"/>
    <p:sldId id="311" r:id="rId6"/>
    <p:sldId id="312" r:id="rId7"/>
    <p:sldId id="321" r:id="rId8"/>
    <p:sldId id="313" r:id="rId9"/>
    <p:sldId id="314" r:id="rId10"/>
    <p:sldId id="315" r:id="rId11"/>
    <p:sldId id="316" r:id="rId12"/>
    <p:sldId id="317" r:id="rId13"/>
    <p:sldId id="318" r:id="rId14"/>
    <p:sldId id="322" r:id="rId15"/>
    <p:sldId id="319" r:id="rId16"/>
    <p:sldId id="32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8300"/>
    <a:srgbClr val="C66210"/>
    <a:srgbClr val="E40685"/>
    <a:srgbClr val="D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14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i-FI" dirty="0"/>
              <a:t>Matematiikkaa 3 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45353-1F76-420A-AC5D-D0BBB0464E36}" type="datetimeFigureOut">
              <a:rPr lang="fi-FI" smtClean="0"/>
              <a:t>9.2.2017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3F0A2-25AF-4A3B-ACAF-60035A349D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8251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3BEC7-BD03-43B0-8772-302C3931CB5C}" type="datetimeFigureOut">
              <a:rPr lang="fi-FI" smtClean="0"/>
              <a:t>9.2.2017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21096-9700-4748-A5F8-C68D204D6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58739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1096-9700-4748-A5F8-C68D204D64C7}" type="slidenum">
              <a:rPr lang="fi-FI" smtClean="0"/>
              <a:t>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Varga-Neményi ry</a:t>
            </a:r>
          </a:p>
        </p:txBody>
      </p:sp>
    </p:spTree>
    <p:extLst>
      <p:ext uri="{BB962C8B-B14F-4D97-AF65-F5344CB8AC3E}">
        <p14:creationId xmlns:p14="http://schemas.microsoft.com/office/powerpoint/2010/main" val="4097662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BAC0A-33AD-4F2C-A58C-1D1C21E5D38D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11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A8FF-E88D-4304-A360-ED6E061E5593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5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CE79-0287-4135-AC8B-DD45EDCD6F44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3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0484-A182-4465-9F20-19121B987B16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1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D069-1BED-4F71-87B5-85867C0924A9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42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07EB-0C46-45DE-A50B-F62DA272735E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3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7122-DCB5-4CF0-AEE0-DEDD7BCC4E80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D745-9F6D-4138-9E5C-A6E3D3D9D336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4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E2B-D312-482F-86FA-607D285BB37F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7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5C70B12-C1FC-4AC2-BB12-94204130EAD9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1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254-1F23-406B-A087-B4673E099ED3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09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2F5DFF8-DEC0-471A-B12E-EBB8AE228E0E}" type="datetime1">
              <a:rPr lang="en-US" smtClean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9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tiff"/><Relationship Id="rId3" Type="http://schemas.openxmlformats.org/officeDocument/2006/relationships/image" Target="../media/image22.tiff"/><Relationship Id="rId7" Type="http://schemas.openxmlformats.org/officeDocument/2006/relationships/image" Target="../media/image26.tiff"/><Relationship Id="rId2" Type="http://schemas.openxmlformats.org/officeDocument/2006/relationships/image" Target="../media/image2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tiff"/><Relationship Id="rId5" Type="http://schemas.openxmlformats.org/officeDocument/2006/relationships/image" Target="../media/image24.tiff"/><Relationship Id="rId10" Type="http://schemas.openxmlformats.org/officeDocument/2006/relationships/image" Target="../media/image5.png"/><Relationship Id="rId4" Type="http://schemas.openxmlformats.org/officeDocument/2006/relationships/image" Target="../media/image23.tiff"/><Relationship Id="rId9" Type="http://schemas.openxmlformats.org/officeDocument/2006/relationships/image" Target="../media/image28.tif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iff"/><Relationship Id="rId3" Type="http://schemas.openxmlformats.org/officeDocument/2006/relationships/image" Target="../media/image5.png"/><Relationship Id="rId7" Type="http://schemas.openxmlformats.org/officeDocument/2006/relationships/image" Target="../media/image9.tif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tif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tiff"/><Relationship Id="rId3" Type="http://schemas.openxmlformats.org/officeDocument/2006/relationships/image" Target="../media/image12.tiff"/><Relationship Id="rId7" Type="http://schemas.openxmlformats.org/officeDocument/2006/relationships/image" Target="../media/image16.tiff"/><Relationship Id="rId12" Type="http://schemas.openxmlformats.org/officeDocument/2006/relationships/image" Target="../media/image5.png"/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tiff"/><Relationship Id="rId11" Type="http://schemas.openxmlformats.org/officeDocument/2006/relationships/image" Target="../media/image20.tiff"/><Relationship Id="rId5" Type="http://schemas.openxmlformats.org/officeDocument/2006/relationships/image" Target="../media/image14.tiff"/><Relationship Id="rId10" Type="http://schemas.openxmlformats.org/officeDocument/2006/relationships/image" Target="../media/image19.tiff"/><Relationship Id="rId4" Type="http://schemas.openxmlformats.org/officeDocument/2006/relationships/image" Target="../media/image13.tiff"/><Relationship Id="rId9" Type="http://schemas.openxmlformats.org/officeDocument/2006/relationships/image" Target="../media/image18.tif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dirty="0"/>
              <a:t>Matematiikkaa 3b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 err="1"/>
              <a:t>Allekkainlaskut</a:t>
            </a:r>
            <a:endParaRPr lang="fi-FI" sz="32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6311" y="5897880"/>
            <a:ext cx="3145289" cy="792370"/>
          </a:xfrm>
          <a:prstGeom prst="rect">
            <a:avLst/>
          </a:prstGeom>
        </p:spPr>
      </p:pic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Matematiikkaa 3b © Varga–Neményi ry 2017 </a:t>
            </a:r>
            <a:endParaRPr lang="en-US" dirty="0"/>
          </a:p>
        </p:txBody>
      </p:sp>
      <p:sp>
        <p:nvSpPr>
          <p:cNvPr id="3" name="Suorakulmio 2"/>
          <p:cNvSpPr/>
          <p:nvPr/>
        </p:nvSpPr>
        <p:spPr>
          <a:xfrm>
            <a:off x="822959" y="1689465"/>
            <a:ext cx="7589520" cy="191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58" r="2143"/>
          <a:stretch/>
        </p:blipFill>
        <p:spPr>
          <a:xfrm>
            <a:off x="712177" y="112318"/>
            <a:ext cx="7921869" cy="480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022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81 t. 42 – 44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4087" y="2191852"/>
            <a:ext cx="2304289" cy="3521794"/>
          </a:xfrm>
          <a:ln w="31750"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42.</a:t>
            </a:r>
          </a:p>
          <a:p>
            <a:pPr algn="ctr"/>
            <a:r>
              <a:rPr lang="fi-FI" dirty="0"/>
              <a:t>624 – 152 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470  </a:t>
            </a:r>
            <a:br>
              <a:rPr lang="fi-FI" dirty="0"/>
            </a:br>
            <a:r>
              <a:rPr lang="fi-FI" dirty="0"/>
              <a:t>Vastaus: 472</a:t>
            </a:r>
          </a:p>
          <a:p>
            <a:pPr algn="ctr"/>
            <a:r>
              <a:rPr lang="fi-FI" dirty="0"/>
              <a:t>356 – 217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140</a:t>
            </a:r>
            <a:br>
              <a:rPr lang="fi-FI" dirty="0"/>
            </a:br>
            <a:r>
              <a:rPr lang="fi-FI" dirty="0"/>
              <a:t>Vastaus: 139</a:t>
            </a:r>
          </a:p>
          <a:p>
            <a:pPr algn="ctr"/>
            <a:r>
              <a:rPr lang="fi-FI" dirty="0"/>
              <a:t>345 – 46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300</a:t>
            </a:r>
            <a:br>
              <a:rPr lang="fi-FI" dirty="0"/>
            </a:br>
            <a:r>
              <a:rPr lang="fi-FI" dirty="0"/>
              <a:t>Vastaus: 299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421045" y="2191852"/>
            <a:ext cx="2304289" cy="3521794"/>
          </a:xfrm>
          <a:prstGeom prst="rect">
            <a:avLst/>
          </a:prstGeom>
          <a:ln w="31750">
            <a:solidFill>
              <a:schemeClr val="accent5">
                <a:lumMod val="75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43.</a:t>
            </a:r>
          </a:p>
          <a:p>
            <a:pPr algn="ctr"/>
            <a:r>
              <a:rPr lang="fi-FI" dirty="0"/>
              <a:t>615 – 343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280  </a:t>
            </a:r>
            <a:br>
              <a:rPr lang="fi-FI" dirty="0"/>
            </a:br>
            <a:r>
              <a:rPr lang="fi-FI" dirty="0"/>
              <a:t>Vastaus: 272</a:t>
            </a:r>
          </a:p>
          <a:p>
            <a:pPr algn="ctr"/>
            <a:r>
              <a:rPr lang="fi-FI" dirty="0"/>
              <a:t>341 – 270 </a:t>
            </a:r>
            <a:br>
              <a:rPr lang="fi-FI" dirty="0"/>
            </a:br>
            <a:r>
              <a:rPr lang="fi-FI" dirty="0"/>
              <a:t>Arvio 1: 0</a:t>
            </a:r>
            <a:br>
              <a:rPr lang="fi-FI" dirty="0"/>
            </a:br>
            <a:r>
              <a:rPr lang="fi-FI" dirty="0"/>
              <a:t>Arvio 2: 70</a:t>
            </a:r>
            <a:br>
              <a:rPr lang="fi-FI" dirty="0"/>
            </a:br>
            <a:r>
              <a:rPr lang="fi-FI" dirty="0"/>
              <a:t>Vastaus: 71</a:t>
            </a:r>
          </a:p>
          <a:p>
            <a:pPr algn="ctr"/>
            <a:r>
              <a:rPr lang="fi-FI" dirty="0"/>
              <a:t>348 – 198 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150 </a:t>
            </a:r>
            <a:br>
              <a:rPr lang="fi-FI" dirty="0"/>
            </a:br>
            <a:r>
              <a:rPr lang="fi-FI" dirty="0"/>
              <a:t>Vastaus: 150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2191852"/>
            <a:ext cx="2304289" cy="3521794"/>
          </a:xfrm>
          <a:prstGeom prst="rect">
            <a:avLst/>
          </a:prstGeom>
          <a:ln w="31750">
            <a:solidFill>
              <a:srgbClr val="AC830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44.</a:t>
            </a:r>
          </a:p>
          <a:p>
            <a:pPr algn="ctr"/>
            <a:r>
              <a:rPr lang="fi-FI" dirty="0"/>
              <a:t>751 – 438 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310</a:t>
            </a:r>
            <a:br>
              <a:rPr lang="fi-FI" dirty="0"/>
            </a:br>
            <a:r>
              <a:rPr lang="fi-FI" dirty="0"/>
              <a:t>Vastaus: 313</a:t>
            </a:r>
          </a:p>
          <a:p>
            <a:pPr algn="ctr"/>
            <a:r>
              <a:rPr lang="fi-FI" dirty="0"/>
              <a:t>663 – 359 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300</a:t>
            </a:r>
            <a:br>
              <a:rPr lang="fi-FI" dirty="0"/>
            </a:br>
            <a:r>
              <a:rPr lang="fi-FI" dirty="0"/>
              <a:t>Vastaus: 304</a:t>
            </a:r>
          </a:p>
          <a:p>
            <a:pPr algn="ctr"/>
            <a:r>
              <a:rPr lang="fi-FI" dirty="0"/>
              <a:t>856 – 29 </a:t>
            </a:r>
            <a:br>
              <a:rPr lang="fi-FI" dirty="0"/>
            </a:br>
            <a:r>
              <a:rPr lang="fi-FI" dirty="0"/>
              <a:t>Arvio 1: </a:t>
            </a:r>
            <a:r>
              <a:rPr lang="fi-FI" b="1" dirty="0"/>
              <a:t>800</a:t>
            </a:r>
            <a:br>
              <a:rPr lang="fi-FI" dirty="0"/>
            </a:br>
            <a:r>
              <a:rPr lang="fi-FI" dirty="0"/>
              <a:t>Arvio 2: 830</a:t>
            </a:r>
            <a:br>
              <a:rPr lang="fi-FI" dirty="0"/>
            </a:br>
            <a:r>
              <a:rPr lang="fi-FI" dirty="0"/>
              <a:t>Vastaus: 827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567929" y="5935100"/>
              <a:ext cx="499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588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81 t. 45 – 46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2191852"/>
            <a:ext cx="2304289" cy="3521794"/>
          </a:xfrm>
          <a:ln w="31750">
            <a:solidFill>
              <a:srgbClr val="E39303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45.</a:t>
            </a:r>
          </a:p>
          <a:p>
            <a:pPr algn="ctr"/>
            <a:r>
              <a:rPr lang="fi-FI" dirty="0"/>
              <a:t>342 – 63   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280</a:t>
            </a:r>
            <a:br>
              <a:rPr lang="fi-FI" dirty="0"/>
            </a:br>
            <a:r>
              <a:rPr lang="fi-FI" dirty="0"/>
              <a:t>Vastaus: 279</a:t>
            </a:r>
          </a:p>
          <a:p>
            <a:pPr algn="ctr"/>
            <a:r>
              <a:rPr lang="fi-FI" dirty="0"/>
              <a:t>736 – 583</a:t>
            </a:r>
            <a:br>
              <a:rPr lang="fi-FI" dirty="0"/>
            </a:br>
            <a:r>
              <a:rPr lang="fi-FI" dirty="0"/>
              <a:t>Arvio 1: 100 </a:t>
            </a:r>
            <a:br>
              <a:rPr lang="fi-FI" dirty="0"/>
            </a:br>
            <a:r>
              <a:rPr lang="fi-FI" dirty="0"/>
              <a:t>Arvio 2: 160</a:t>
            </a:r>
            <a:br>
              <a:rPr lang="fi-FI" dirty="0"/>
            </a:br>
            <a:r>
              <a:rPr lang="fi-FI" dirty="0"/>
              <a:t>Vastaus: 153</a:t>
            </a:r>
          </a:p>
          <a:p>
            <a:pPr algn="ctr"/>
            <a:r>
              <a:rPr lang="fi-FI" dirty="0"/>
              <a:t>972 – 794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180</a:t>
            </a:r>
            <a:br>
              <a:rPr lang="fi-FI" dirty="0"/>
            </a:br>
            <a:r>
              <a:rPr lang="fi-FI" dirty="0"/>
              <a:t>Vastaus: 178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2191852"/>
            <a:ext cx="2304289" cy="3521794"/>
          </a:xfrm>
          <a:prstGeom prst="rect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46.</a:t>
            </a:r>
          </a:p>
          <a:p>
            <a:pPr algn="ctr"/>
            <a:r>
              <a:rPr lang="fi-FI" dirty="0"/>
              <a:t>346 – 149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200  </a:t>
            </a:r>
            <a:br>
              <a:rPr lang="fi-FI" dirty="0"/>
            </a:br>
            <a:r>
              <a:rPr lang="fi-FI" dirty="0"/>
              <a:t>Vastaus: 197</a:t>
            </a:r>
          </a:p>
          <a:p>
            <a:pPr algn="ctr"/>
            <a:r>
              <a:rPr lang="fi-FI" dirty="0"/>
              <a:t>768 – 289</a:t>
            </a:r>
            <a:br>
              <a:rPr lang="fi-FI" dirty="0"/>
            </a:br>
            <a:r>
              <a:rPr lang="fi-FI" dirty="0"/>
              <a:t>Arvio 1: 500</a:t>
            </a:r>
            <a:br>
              <a:rPr lang="fi-FI" dirty="0"/>
            </a:br>
            <a:r>
              <a:rPr lang="fi-FI" dirty="0"/>
              <a:t>Arvio 2: 480</a:t>
            </a:r>
            <a:br>
              <a:rPr lang="fi-FI" dirty="0"/>
            </a:br>
            <a:r>
              <a:rPr lang="fi-FI" dirty="0"/>
              <a:t>Vastaus: 479</a:t>
            </a:r>
          </a:p>
          <a:p>
            <a:pPr algn="ctr"/>
            <a:r>
              <a:rPr lang="fi-FI" dirty="0"/>
              <a:t>978 – 899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80</a:t>
            </a:r>
            <a:br>
              <a:rPr lang="fi-FI" dirty="0"/>
            </a:br>
            <a:r>
              <a:rPr lang="fi-FI" dirty="0"/>
              <a:t>Vastaus: 79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6" name="Ryhmä 5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8" name="Tekstiruutu 7"/>
            <p:cNvSpPr txBox="1"/>
            <p:nvPr/>
          </p:nvSpPr>
          <p:spPr>
            <a:xfrm>
              <a:off x="8476735" y="5935100"/>
              <a:ext cx="59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183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87 t. 51 – 53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4087" y="2191852"/>
            <a:ext cx="2304289" cy="3521794"/>
          </a:xfrm>
          <a:ln w="317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51.</a:t>
            </a:r>
          </a:p>
          <a:p>
            <a:pPr algn="ctr"/>
            <a:r>
              <a:rPr lang="fi-FI" dirty="0"/>
              <a:t>200 – 172 </a:t>
            </a:r>
            <a:br>
              <a:rPr lang="fi-FI" dirty="0"/>
            </a:br>
            <a:r>
              <a:rPr lang="fi-FI" dirty="0"/>
              <a:t>Arvio 1: 0</a:t>
            </a:r>
            <a:br>
              <a:rPr lang="fi-FI" dirty="0"/>
            </a:br>
            <a:r>
              <a:rPr lang="fi-FI" dirty="0"/>
              <a:t>Arvio 2: 30  </a:t>
            </a:r>
            <a:br>
              <a:rPr lang="fi-FI" dirty="0"/>
            </a:br>
            <a:r>
              <a:rPr lang="fi-FI" dirty="0"/>
              <a:t>Vastaus: 28</a:t>
            </a:r>
          </a:p>
          <a:p>
            <a:pPr algn="ctr"/>
            <a:r>
              <a:rPr lang="fi-FI" dirty="0"/>
              <a:t>300 – 214 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90</a:t>
            </a:r>
            <a:br>
              <a:rPr lang="fi-FI" dirty="0"/>
            </a:br>
            <a:r>
              <a:rPr lang="fi-FI" dirty="0"/>
              <a:t>Vastaus: 86</a:t>
            </a:r>
          </a:p>
          <a:p>
            <a:pPr algn="ctr"/>
            <a:r>
              <a:rPr lang="fi-FI" dirty="0"/>
              <a:t>300 – 191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110</a:t>
            </a:r>
            <a:br>
              <a:rPr lang="fi-FI" dirty="0"/>
            </a:br>
            <a:r>
              <a:rPr lang="fi-FI" dirty="0"/>
              <a:t>Vastaus: 109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421045" y="2191852"/>
            <a:ext cx="2304289" cy="3521794"/>
          </a:xfrm>
          <a:prstGeom prst="rect">
            <a:avLst/>
          </a:prstGeom>
          <a:ln w="31750">
            <a:solidFill>
              <a:srgbClr val="C0000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52.</a:t>
            </a:r>
          </a:p>
          <a:p>
            <a:pPr algn="ctr"/>
            <a:r>
              <a:rPr lang="fi-FI" dirty="0"/>
              <a:t>400 – 324 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80  </a:t>
            </a:r>
            <a:br>
              <a:rPr lang="fi-FI" dirty="0"/>
            </a:br>
            <a:r>
              <a:rPr lang="fi-FI" dirty="0"/>
              <a:t>Vastaus: 76</a:t>
            </a:r>
          </a:p>
          <a:p>
            <a:pPr algn="ctr"/>
            <a:r>
              <a:rPr lang="fi-FI" dirty="0"/>
              <a:t>500 – 308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190</a:t>
            </a:r>
            <a:br>
              <a:rPr lang="fi-FI" dirty="0"/>
            </a:br>
            <a:r>
              <a:rPr lang="fi-FI" dirty="0"/>
              <a:t>Vastaus: 192</a:t>
            </a:r>
          </a:p>
          <a:p>
            <a:pPr algn="ctr"/>
            <a:r>
              <a:rPr lang="fi-FI" dirty="0"/>
              <a:t>400 – 182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220 </a:t>
            </a:r>
            <a:br>
              <a:rPr lang="fi-FI" dirty="0"/>
            </a:br>
            <a:r>
              <a:rPr lang="fi-FI" dirty="0"/>
              <a:t>Vastaus: 218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2191852"/>
            <a:ext cx="2304289" cy="3521794"/>
          </a:xfrm>
          <a:prstGeom prst="rect">
            <a:avLst/>
          </a:prstGeom>
          <a:ln w="31750">
            <a:solidFill>
              <a:srgbClr val="00B0F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53.</a:t>
            </a:r>
          </a:p>
          <a:p>
            <a:pPr algn="ctr"/>
            <a:r>
              <a:rPr lang="fi-FI" dirty="0"/>
              <a:t>600 – 467 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130</a:t>
            </a:r>
            <a:br>
              <a:rPr lang="fi-FI" dirty="0"/>
            </a:br>
            <a:r>
              <a:rPr lang="fi-FI" dirty="0"/>
              <a:t>Vastaus: 133</a:t>
            </a:r>
          </a:p>
          <a:p>
            <a:pPr algn="ctr"/>
            <a:r>
              <a:rPr lang="fi-FI" dirty="0"/>
              <a:t>800 – 273 </a:t>
            </a:r>
            <a:br>
              <a:rPr lang="fi-FI" dirty="0"/>
            </a:br>
            <a:r>
              <a:rPr lang="fi-FI" dirty="0"/>
              <a:t>Arvio 1: 500</a:t>
            </a:r>
            <a:br>
              <a:rPr lang="fi-FI" dirty="0"/>
            </a:br>
            <a:r>
              <a:rPr lang="fi-FI" dirty="0"/>
              <a:t>Arvio 2: 530</a:t>
            </a:r>
            <a:br>
              <a:rPr lang="fi-FI" dirty="0"/>
            </a:br>
            <a:r>
              <a:rPr lang="fi-FI" dirty="0"/>
              <a:t>Vastaus: 527</a:t>
            </a:r>
          </a:p>
          <a:p>
            <a:pPr algn="ctr"/>
            <a:r>
              <a:rPr lang="fi-FI" dirty="0"/>
              <a:t>700 – 374 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330</a:t>
            </a:r>
            <a:br>
              <a:rPr lang="fi-FI" dirty="0"/>
            </a:br>
            <a:r>
              <a:rPr lang="fi-FI" dirty="0"/>
              <a:t>Vastaus: 326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476735" y="5935100"/>
              <a:ext cx="59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2167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87 t. 54 – 55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2191852"/>
            <a:ext cx="2304289" cy="3521794"/>
          </a:xfrm>
          <a:ln w="31750">
            <a:solidFill>
              <a:srgbClr val="E39303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54.</a:t>
            </a:r>
          </a:p>
          <a:p>
            <a:pPr algn="ctr"/>
            <a:r>
              <a:rPr lang="fi-FI" dirty="0"/>
              <a:t>800 – 627   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170</a:t>
            </a:r>
            <a:br>
              <a:rPr lang="fi-FI" dirty="0"/>
            </a:br>
            <a:r>
              <a:rPr lang="fi-FI" dirty="0"/>
              <a:t>Vastaus: 173</a:t>
            </a:r>
          </a:p>
          <a:p>
            <a:pPr algn="ctr"/>
            <a:r>
              <a:rPr lang="fi-FI" dirty="0"/>
              <a:t>900 – 279</a:t>
            </a:r>
            <a:br>
              <a:rPr lang="fi-FI" dirty="0"/>
            </a:br>
            <a:r>
              <a:rPr lang="fi-FI" dirty="0"/>
              <a:t>Arvio 1: 600</a:t>
            </a:r>
            <a:br>
              <a:rPr lang="fi-FI" dirty="0"/>
            </a:br>
            <a:r>
              <a:rPr lang="fi-FI" dirty="0"/>
              <a:t>Arvio 2: 620</a:t>
            </a:r>
            <a:br>
              <a:rPr lang="fi-FI" dirty="0"/>
            </a:br>
            <a:r>
              <a:rPr lang="fi-FI" dirty="0"/>
              <a:t>Vastaus: 621</a:t>
            </a:r>
          </a:p>
          <a:p>
            <a:pPr algn="ctr"/>
            <a:r>
              <a:rPr lang="fi-FI" dirty="0"/>
              <a:t>900 – 769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130</a:t>
            </a:r>
            <a:br>
              <a:rPr lang="fi-FI" dirty="0"/>
            </a:br>
            <a:r>
              <a:rPr lang="fi-FI" dirty="0"/>
              <a:t>Vastaus: 131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2191852"/>
            <a:ext cx="2304289" cy="3521794"/>
          </a:xfrm>
          <a:prstGeom prst="rect">
            <a:avLst/>
          </a:prstGeom>
          <a:ln w="31750">
            <a:solidFill>
              <a:srgbClr val="7030A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55.</a:t>
            </a:r>
          </a:p>
          <a:p>
            <a:pPr algn="ctr"/>
            <a:r>
              <a:rPr lang="fi-FI" dirty="0"/>
              <a:t>1000 – 674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330  </a:t>
            </a:r>
            <a:br>
              <a:rPr lang="fi-FI" dirty="0"/>
            </a:br>
            <a:r>
              <a:rPr lang="fi-FI" dirty="0"/>
              <a:t>Vastaus: 326</a:t>
            </a:r>
          </a:p>
          <a:p>
            <a:pPr algn="ctr"/>
            <a:r>
              <a:rPr lang="fi-FI" dirty="0"/>
              <a:t>2000 – 1067</a:t>
            </a:r>
            <a:br>
              <a:rPr lang="fi-FI" dirty="0"/>
            </a:br>
            <a:r>
              <a:rPr lang="fi-FI" dirty="0"/>
              <a:t>Arvio 1: 900</a:t>
            </a:r>
            <a:br>
              <a:rPr lang="fi-FI" dirty="0"/>
            </a:br>
            <a:r>
              <a:rPr lang="fi-FI" dirty="0"/>
              <a:t>Arvio 2: 930</a:t>
            </a:r>
            <a:br>
              <a:rPr lang="fi-FI" dirty="0"/>
            </a:br>
            <a:r>
              <a:rPr lang="fi-FI" dirty="0"/>
              <a:t>Vastaus: 933</a:t>
            </a:r>
          </a:p>
          <a:p>
            <a:pPr algn="ctr"/>
            <a:r>
              <a:rPr lang="fi-FI" dirty="0"/>
              <a:t>3000 – 2806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190</a:t>
            </a:r>
            <a:br>
              <a:rPr lang="fi-FI" dirty="0"/>
            </a:br>
            <a:r>
              <a:rPr lang="fi-FI" dirty="0"/>
              <a:t>Vastaus: 194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6" name="Ryhmä 5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8" name="Tekstiruutu 7"/>
            <p:cNvSpPr txBox="1"/>
            <p:nvPr/>
          </p:nvSpPr>
          <p:spPr>
            <a:xfrm>
              <a:off x="8476735" y="5935100"/>
              <a:ext cx="59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3329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Sami ja Saija järjestävät naamiaiset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1836" y="3296977"/>
            <a:ext cx="1173480" cy="1301496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6372" y="3327966"/>
            <a:ext cx="1307592" cy="1347216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4812" y="4724141"/>
            <a:ext cx="1051560" cy="1316736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9298" y="1995612"/>
            <a:ext cx="1213104" cy="868680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3376" y="1901888"/>
            <a:ext cx="1231392" cy="1149096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718" y="4675182"/>
            <a:ext cx="1194816" cy="1097280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577" y="1917060"/>
            <a:ext cx="1200912" cy="1039368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0547" y="3434967"/>
            <a:ext cx="1115568" cy="908304"/>
          </a:xfrm>
          <a:prstGeom prst="rect">
            <a:avLst/>
          </a:prstGeom>
        </p:spPr>
      </p:pic>
      <p:grpSp>
        <p:nvGrpSpPr>
          <p:cNvPr id="13" name="Ryhmä 12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14" name="Kuva 13"/>
            <p:cNvPicPr>
              <a:picLocks noChangeAspect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15" name="Tekstiruutu 14"/>
            <p:cNvSpPr txBox="1"/>
            <p:nvPr/>
          </p:nvSpPr>
          <p:spPr>
            <a:xfrm>
              <a:off x="8540497" y="5935100"/>
              <a:ext cx="527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7264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95 t. 7 – 9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2960" y="1850592"/>
            <a:ext cx="2304289" cy="4435136"/>
          </a:xfrm>
          <a:ln w="31750">
            <a:solidFill>
              <a:schemeClr val="accent5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i-FI" sz="2800" dirty="0"/>
              <a:t>7.</a:t>
            </a:r>
          </a:p>
          <a:p>
            <a:pPr algn="ctr"/>
            <a:r>
              <a:rPr lang="fi-FI" dirty="0"/>
              <a:t>2 · 23 </a:t>
            </a:r>
            <a:br>
              <a:rPr lang="fi-FI" dirty="0"/>
            </a:br>
            <a:r>
              <a:rPr lang="fi-FI" dirty="0"/>
              <a:t>Arvio 40</a:t>
            </a:r>
            <a:br>
              <a:rPr lang="fi-FI" dirty="0"/>
            </a:br>
            <a:r>
              <a:rPr lang="fi-FI" dirty="0"/>
              <a:t>Vastaus: 46</a:t>
            </a:r>
          </a:p>
          <a:p>
            <a:pPr algn="ctr"/>
            <a:r>
              <a:rPr lang="fi-FI" dirty="0"/>
              <a:t>5 · 42 </a:t>
            </a:r>
            <a:br>
              <a:rPr lang="fi-FI" dirty="0"/>
            </a:br>
            <a:r>
              <a:rPr lang="fi-FI" dirty="0"/>
              <a:t>Arvio 200</a:t>
            </a:r>
            <a:br>
              <a:rPr lang="fi-FI" dirty="0"/>
            </a:br>
            <a:r>
              <a:rPr lang="fi-FI" dirty="0"/>
              <a:t>Vastaus: 210</a:t>
            </a:r>
          </a:p>
          <a:p>
            <a:pPr algn="ctr"/>
            <a:r>
              <a:rPr lang="fi-FI" dirty="0"/>
              <a:t>4 · 34</a:t>
            </a:r>
            <a:br>
              <a:rPr lang="fi-FI" dirty="0"/>
            </a:br>
            <a:r>
              <a:rPr lang="fi-FI" dirty="0"/>
              <a:t>Arvio 120</a:t>
            </a:r>
            <a:br>
              <a:rPr lang="fi-FI" dirty="0"/>
            </a:br>
            <a:r>
              <a:rPr lang="fi-FI" dirty="0"/>
              <a:t>Vastaus: 136</a:t>
            </a:r>
          </a:p>
          <a:p>
            <a:pPr algn="ctr"/>
            <a:r>
              <a:rPr lang="fi-FI" dirty="0"/>
              <a:t>3 · 61</a:t>
            </a:r>
            <a:br>
              <a:rPr lang="fi-FI" dirty="0"/>
            </a:br>
            <a:r>
              <a:rPr lang="fi-FI" dirty="0"/>
              <a:t>Arvio 180</a:t>
            </a:r>
            <a:br>
              <a:rPr lang="fi-FI" dirty="0"/>
            </a:br>
            <a:r>
              <a:rPr lang="fi-FI" dirty="0"/>
              <a:t>Vastaus: 183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501770" y="1845647"/>
            <a:ext cx="2304289" cy="4435136"/>
          </a:xfrm>
          <a:prstGeom prst="rect">
            <a:avLst/>
          </a:prstGeom>
          <a:ln w="31750">
            <a:solidFill>
              <a:srgbClr val="C00000"/>
            </a:solidFill>
          </a:ln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8.</a:t>
            </a:r>
          </a:p>
          <a:p>
            <a:pPr algn="ctr"/>
            <a:r>
              <a:rPr lang="fi-FI" dirty="0"/>
              <a:t>5 · 67 </a:t>
            </a:r>
            <a:br>
              <a:rPr lang="fi-FI" dirty="0"/>
            </a:br>
            <a:r>
              <a:rPr lang="fi-FI" dirty="0"/>
              <a:t>Arvio 350  </a:t>
            </a:r>
            <a:br>
              <a:rPr lang="fi-FI" dirty="0"/>
            </a:br>
            <a:r>
              <a:rPr lang="fi-FI" dirty="0"/>
              <a:t>Vastaus: 335</a:t>
            </a:r>
          </a:p>
          <a:p>
            <a:pPr algn="ctr"/>
            <a:r>
              <a:rPr lang="fi-FI" dirty="0"/>
              <a:t>2 · 83 </a:t>
            </a:r>
            <a:br>
              <a:rPr lang="fi-FI" dirty="0"/>
            </a:br>
            <a:r>
              <a:rPr lang="fi-FI" dirty="0"/>
              <a:t>Arvio 160</a:t>
            </a:r>
            <a:br>
              <a:rPr lang="fi-FI" dirty="0"/>
            </a:br>
            <a:r>
              <a:rPr lang="fi-FI" dirty="0"/>
              <a:t>Vastaus: 166</a:t>
            </a:r>
          </a:p>
          <a:p>
            <a:pPr algn="ctr"/>
            <a:r>
              <a:rPr lang="fi-FI" dirty="0"/>
              <a:t>4 · 95</a:t>
            </a:r>
            <a:br>
              <a:rPr lang="fi-FI" dirty="0"/>
            </a:br>
            <a:r>
              <a:rPr lang="fi-FI" dirty="0"/>
              <a:t>Arvio 400</a:t>
            </a:r>
            <a:br>
              <a:rPr lang="fi-FI" dirty="0"/>
            </a:br>
            <a:r>
              <a:rPr lang="fi-FI" dirty="0"/>
              <a:t>Vastaus: 380</a:t>
            </a:r>
          </a:p>
          <a:p>
            <a:pPr algn="ctr"/>
            <a:r>
              <a:rPr lang="fi-FI" dirty="0"/>
              <a:t>3 · 87</a:t>
            </a:r>
            <a:br>
              <a:rPr lang="fi-FI" dirty="0"/>
            </a:br>
            <a:r>
              <a:rPr lang="fi-FI" dirty="0"/>
              <a:t>Arvio 270</a:t>
            </a:r>
            <a:br>
              <a:rPr lang="fi-FI" dirty="0"/>
            </a:br>
            <a:r>
              <a:rPr lang="fi-FI" dirty="0"/>
              <a:t>Vastaus: 261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1850592"/>
            <a:ext cx="2304289" cy="4435136"/>
          </a:xfrm>
          <a:prstGeom prst="rect">
            <a:avLst/>
          </a:prstGeom>
          <a:ln w="31750">
            <a:solidFill>
              <a:srgbClr val="00B0F0"/>
            </a:solidFill>
          </a:ln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9.</a:t>
            </a:r>
          </a:p>
          <a:p>
            <a:pPr algn="ctr"/>
            <a:r>
              <a:rPr lang="fi-FI" dirty="0"/>
              <a:t>2 · 247 </a:t>
            </a:r>
            <a:br>
              <a:rPr lang="fi-FI" dirty="0"/>
            </a:br>
            <a:r>
              <a:rPr lang="fi-FI" dirty="0"/>
              <a:t>Arvio 400  </a:t>
            </a:r>
            <a:br>
              <a:rPr lang="fi-FI" dirty="0"/>
            </a:br>
            <a:r>
              <a:rPr lang="fi-FI" dirty="0"/>
              <a:t>Vastaus: 494</a:t>
            </a:r>
          </a:p>
          <a:p>
            <a:pPr algn="ctr"/>
            <a:r>
              <a:rPr lang="fi-FI" dirty="0"/>
              <a:t>5 · 173 </a:t>
            </a:r>
            <a:br>
              <a:rPr lang="fi-FI" dirty="0"/>
            </a:br>
            <a:r>
              <a:rPr lang="fi-FI" dirty="0"/>
              <a:t>Arvio 1000</a:t>
            </a:r>
            <a:br>
              <a:rPr lang="fi-FI" dirty="0"/>
            </a:br>
            <a:r>
              <a:rPr lang="fi-FI" dirty="0"/>
              <a:t>Vastaus: 865</a:t>
            </a:r>
          </a:p>
          <a:p>
            <a:pPr algn="ctr"/>
            <a:r>
              <a:rPr lang="fi-FI" dirty="0"/>
              <a:t>3 · 426</a:t>
            </a:r>
            <a:br>
              <a:rPr lang="fi-FI" dirty="0"/>
            </a:br>
            <a:r>
              <a:rPr lang="fi-FI" dirty="0"/>
              <a:t>Arvio 1200</a:t>
            </a:r>
            <a:br>
              <a:rPr lang="fi-FI" dirty="0"/>
            </a:br>
            <a:r>
              <a:rPr lang="fi-FI" dirty="0"/>
              <a:t>Vastaus: 1278</a:t>
            </a:r>
          </a:p>
          <a:p>
            <a:pPr algn="ctr"/>
            <a:r>
              <a:rPr lang="fi-FI" dirty="0"/>
              <a:t>4 · 205</a:t>
            </a:r>
            <a:br>
              <a:rPr lang="fi-FI" dirty="0"/>
            </a:br>
            <a:r>
              <a:rPr lang="fi-FI" dirty="0"/>
              <a:t>Arvio 800</a:t>
            </a:r>
            <a:br>
              <a:rPr lang="fi-FI" dirty="0"/>
            </a:br>
            <a:r>
              <a:rPr lang="fi-FI" dirty="0"/>
              <a:t>Vastaus: 820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476735" y="5935100"/>
              <a:ext cx="59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703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95 t. 10 – 11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1873288"/>
            <a:ext cx="2304289" cy="4403944"/>
          </a:xfrm>
          <a:ln w="31750">
            <a:solidFill>
              <a:srgbClr val="E39303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i-FI" sz="2800" dirty="0"/>
              <a:t>10.</a:t>
            </a:r>
          </a:p>
          <a:p>
            <a:pPr algn="ctr"/>
            <a:r>
              <a:rPr lang="fi-FI" dirty="0"/>
              <a:t>2 · 354 </a:t>
            </a:r>
            <a:br>
              <a:rPr lang="fi-FI" dirty="0"/>
            </a:br>
            <a:r>
              <a:rPr lang="fi-FI" dirty="0"/>
              <a:t>Arvio 800 </a:t>
            </a:r>
            <a:br>
              <a:rPr lang="fi-FI" dirty="0"/>
            </a:br>
            <a:r>
              <a:rPr lang="fi-FI" dirty="0"/>
              <a:t>Vastaus: 708</a:t>
            </a:r>
          </a:p>
          <a:p>
            <a:pPr algn="ctr"/>
            <a:r>
              <a:rPr lang="fi-FI" dirty="0"/>
              <a:t>4 · 213 </a:t>
            </a:r>
            <a:br>
              <a:rPr lang="fi-FI" dirty="0"/>
            </a:br>
            <a:r>
              <a:rPr lang="fi-FI" dirty="0"/>
              <a:t>Arvio 800</a:t>
            </a:r>
            <a:br>
              <a:rPr lang="fi-FI" dirty="0"/>
            </a:br>
            <a:r>
              <a:rPr lang="fi-FI" dirty="0"/>
              <a:t>Vastaus: 852</a:t>
            </a:r>
          </a:p>
          <a:p>
            <a:pPr algn="ctr"/>
            <a:r>
              <a:rPr lang="fi-FI" dirty="0"/>
              <a:t>5 · 403</a:t>
            </a:r>
            <a:br>
              <a:rPr lang="fi-FI" dirty="0"/>
            </a:br>
            <a:r>
              <a:rPr lang="fi-FI" dirty="0"/>
              <a:t>Arvio 2000</a:t>
            </a:r>
            <a:br>
              <a:rPr lang="fi-FI" dirty="0"/>
            </a:br>
            <a:r>
              <a:rPr lang="fi-FI" dirty="0"/>
              <a:t>Vastaus: 2015</a:t>
            </a:r>
          </a:p>
          <a:p>
            <a:pPr algn="ctr"/>
            <a:r>
              <a:rPr lang="fi-FI" dirty="0"/>
              <a:t>7 · 152</a:t>
            </a:r>
            <a:br>
              <a:rPr lang="fi-FI" dirty="0"/>
            </a:br>
            <a:r>
              <a:rPr lang="fi-FI" dirty="0"/>
              <a:t>Arvio 1400</a:t>
            </a:r>
            <a:br>
              <a:rPr lang="fi-FI" dirty="0"/>
            </a:br>
            <a:r>
              <a:rPr lang="fi-FI" dirty="0"/>
              <a:t>Vastaus: 1064</a:t>
            </a:r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1919915"/>
            <a:ext cx="2304289" cy="4357317"/>
          </a:xfrm>
          <a:prstGeom prst="rect">
            <a:avLst/>
          </a:prstGeom>
          <a:ln w="31750">
            <a:solidFill>
              <a:srgbClr val="7030A0"/>
            </a:solidFill>
          </a:ln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11.</a:t>
            </a:r>
          </a:p>
          <a:p>
            <a:pPr algn="ctr"/>
            <a:r>
              <a:rPr lang="fi-FI" dirty="0"/>
              <a:t>7 · 574 </a:t>
            </a:r>
            <a:br>
              <a:rPr lang="fi-FI" dirty="0"/>
            </a:br>
            <a:r>
              <a:rPr lang="fi-FI" dirty="0"/>
              <a:t>Arvio 4200  </a:t>
            </a:r>
            <a:br>
              <a:rPr lang="fi-FI" dirty="0"/>
            </a:br>
            <a:r>
              <a:rPr lang="fi-FI" dirty="0"/>
              <a:t>Vastaus: 4018</a:t>
            </a:r>
          </a:p>
          <a:p>
            <a:pPr algn="ctr"/>
            <a:r>
              <a:rPr lang="fi-FI" dirty="0"/>
              <a:t>6 · 839 </a:t>
            </a:r>
            <a:br>
              <a:rPr lang="fi-FI" dirty="0"/>
            </a:br>
            <a:r>
              <a:rPr lang="fi-FI" dirty="0"/>
              <a:t>Arvio 4800</a:t>
            </a:r>
            <a:br>
              <a:rPr lang="fi-FI" dirty="0"/>
            </a:br>
            <a:r>
              <a:rPr lang="fi-FI" dirty="0"/>
              <a:t>Vastaus: 5034</a:t>
            </a:r>
          </a:p>
          <a:p>
            <a:pPr algn="ctr"/>
            <a:r>
              <a:rPr lang="fi-FI" dirty="0"/>
              <a:t>9 · 608</a:t>
            </a:r>
            <a:br>
              <a:rPr lang="fi-FI" dirty="0"/>
            </a:br>
            <a:r>
              <a:rPr lang="fi-FI" dirty="0"/>
              <a:t>Arvio 5400</a:t>
            </a:r>
            <a:br>
              <a:rPr lang="fi-FI" dirty="0"/>
            </a:br>
            <a:r>
              <a:rPr lang="fi-FI" dirty="0"/>
              <a:t>Vastaus: 5472</a:t>
            </a:r>
          </a:p>
          <a:p>
            <a:pPr algn="ctr"/>
            <a:r>
              <a:rPr lang="fi-FI" dirty="0"/>
              <a:t>8 · 497</a:t>
            </a:r>
            <a:br>
              <a:rPr lang="fi-FI" dirty="0"/>
            </a:br>
            <a:r>
              <a:rPr lang="fi-FI" dirty="0"/>
              <a:t>Arvio 4000</a:t>
            </a:r>
            <a:br>
              <a:rPr lang="fi-FI" dirty="0"/>
            </a:br>
            <a:r>
              <a:rPr lang="fi-FI" dirty="0"/>
              <a:t>Vastaus: 3976</a:t>
            </a:r>
            <a:endParaRPr lang="fi-FI" sz="1600" dirty="0"/>
          </a:p>
          <a:p>
            <a:endParaRPr lang="fi-FI" dirty="0"/>
          </a:p>
        </p:txBody>
      </p:sp>
      <p:grpSp>
        <p:nvGrpSpPr>
          <p:cNvPr id="6" name="Ryhmä 5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8" name="Tekstiruutu 7"/>
            <p:cNvSpPr txBox="1"/>
            <p:nvPr/>
          </p:nvSpPr>
          <p:spPr>
            <a:xfrm>
              <a:off x="8476735" y="5935100"/>
              <a:ext cx="59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715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378" y="0"/>
            <a:ext cx="4842594" cy="645978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412" y="159161"/>
            <a:ext cx="4295966" cy="1275602"/>
          </a:xfrm>
        </p:spPr>
        <p:txBody>
          <a:bodyPr>
            <a:noAutofit/>
          </a:bodyPr>
          <a:lstStyle/>
          <a:p>
            <a:r>
              <a:rPr lang="fi-FI" sz="4000" dirty="0"/>
              <a:t>Kymmenjärjestelmä-</a:t>
            </a:r>
            <a:br>
              <a:rPr lang="fi-FI" sz="4000" dirty="0"/>
            </a:br>
            <a:r>
              <a:rPr lang="fi-FI" sz="4000" dirty="0"/>
              <a:t>välineet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Matematiikkaa 3b © Varga–Neményi ry 2017</a:t>
            </a:r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2</a:t>
              </a:r>
            </a:p>
          </p:txBody>
        </p:sp>
      </p:grpSp>
      <p:pic>
        <p:nvPicPr>
          <p:cNvPr id="17" name="Kuva 1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8075" y="1844635"/>
            <a:ext cx="133821" cy="995953"/>
          </a:xfrm>
          <a:prstGeom prst="rect">
            <a:avLst/>
          </a:prstGeom>
        </p:spPr>
      </p:pic>
      <p:pic>
        <p:nvPicPr>
          <p:cNvPr id="18" name="Kuva 1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7246" y="3911625"/>
            <a:ext cx="993522" cy="995144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702" y="1627457"/>
            <a:ext cx="1251432" cy="1250621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6574" y="2721392"/>
            <a:ext cx="133010" cy="133010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4223" y="2714460"/>
            <a:ext cx="133010" cy="133010"/>
          </a:xfrm>
          <a:prstGeom prst="rect">
            <a:avLst/>
          </a:prstGeom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9155" y="1882481"/>
            <a:ext cx="133010" cy="133010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9362" y="1884495"/>
            <a:ext cx="133010" cy="133010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2906" y="1889559"/>
            <a:ext cx="133010" cy="133010"/>
          </a:xfrm>
          <a:prstGeom prst="rect">
            <a:avLst/>
          </a:prstGeom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5435" y="2911578"/>
            <a:ext cx="133010" cy="133010"/>
          </a:xfrm>
          <a:prstGeom prst="rect">
            <a:avLst/>
          </a:prstGeom>
        </p:spPr>
      </p:pic>
      <p:pic>
        <p:nvPicPr>
          <p:cNvPr id="26" name="Kuva 25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426" y="2914468"/>
            <a:ext cx="133010" cy="133010"/>
          </a:xfrm>
          <a:prstGeom prst="rect">
            <a:avLst/>
          </a:prstGeom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2374" y="2079793"/>
            <a:ext cx="133010" cy="133010"/>
          </a:xfrm>
          <a:prstGeom prst="rect">
            <a:avLst/>
          </a:prstGeom>
        </p:spPr>
      </p:pic>
      <p:pic>
        <p:nvPicPr>
          <p:cNvPr id="28" name="Kuva 27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6937" y="2102634"/>
            <a:ext cx="133010" cy="133010"/>
          </a:xfrm>
          <a:prstGeom prst="rect">
            <a:avLst/>
          </a:prstGeom>
        </p:spPr>
      </p:pic>
      <p:pic>
        <p:nvPicPr>
          <p:cNvPr id="29" name="Kuva 28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6574" y="2098637"/>
            <a:ext cx="133010" cy="133010"/>
          </a:xfrm>
          <a:prstGeom prst="rect">
            <a:avLst/>
          </a:prstGeom>
        </p:spPr>
      </p:pic>
      <p:pic>
        <p:nvPicPr>
          <p:cNvPr id="30" name="Kuva 2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9514" y="2717776"/>
            <a:ext cx="133010" cy="133010"/>
          </a:xfrm>
          <a:prstGeom prst="rect">
            <a:avLst/>
          </a:prstGeom>
        </p:spPr>
      </p:pic>
      <p:pic>
        <p:nvPicPr>
          <p:cNvPr id="31" name="Kuva 30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8776" y="3087615"/>
            <a:ext cx="133010" cy="133010"/>
          </a:xfrm>
          <a:prstGeom prst="rect">
            <a:avLst/>
          </a:prstGeom>
        </p:spPr>
      </p:pic>
      <p:pic>
        <p:nvPicPr>
          <p:cNvPr id="32" name="Kuva 3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4223" y="2287412"/>
            <a:ext cx="133010" cy="133010"/>
          </a:xfrm>
          <a:prstGeom prst="rect">
            <a:avLst/>
          </a:prstGeom>
        </p:spPr>
      </p:pic>
      <p:pic>
        <p:nvPicPr>
          <p:cNvPr id="33" name="Kuva 32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6937" y="2287412"/>
            <a:ext cx="133010" cy="133010"/>
          </a:xfrm>
          <a:prstGeom prst="rect">
            <a:avLst/>
          </a:prstGeom>
        </p:spPr>
      </p:pic>
      <p:pic>
        <p:nvPicPr>
          <p:cNvPr id="34" name="Kuva 3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9797" y="2291912"/>
            <a:ext cx="133010" cy="133010"/>
          </a:xfrm>
          <a:prstGeom prst="rect">
            <a:avLst/>
          </a:prstGeom>
        </p:spPr>
      </p:pic>
      <p:pic>
        <p:nvPicPr>
          <p:cNvPr id="42" name="Kuva 4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2445" y="2922932"/>
            <a:ext cx="133010" cy="133010"/>
          </a:xfrm>
          <a:prstGeom prst="rect">
            <a:avLst/>
          </a:prstGeom>
        </p:spPr>
      </p:pic>
      <p:pic>
        <p:nvPicPr>
          <p:cNvPr id="43" name="Kuva 42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8817" y="3096564"/>
            <a:ext cx="133010" cy="133010"/>
          </a:xfrm>
          <a:prstGeom prst="rect">
            <a:avLst/>
          </a:prstGeom>
        </p:spPr>
      </p:pic>
      <p:pic>
        <p:nvPicPr>
          <p:cNvPr id="44" name="Kuva 4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7154" y="2492568"/>
            <a:ext cx="133010" cy="133010"/>
          </a:xfrm>
          <a:prstGeom prst="rect">
            <a:avLst/>
          </a:prstGeom>
        </p:spPr>
      </p:pic>
      <p:pic>
        <p:nvPicPr>
          <p:cNvPr id="45" name="Kuva 44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9868" y="2492568"/>
            <a:ext cx="133010" cy="133010"/>
          </a:xfrm>
          <a:prstGeom prst="rect">
            <a:avLst/>
          </a:prstGeom>
        </p:spPr>
      </p:pic>
      <p:pic>
        <p:nvPicPr>
          <p:cNvPr id="46" name="Kuva 45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2728" y="2497068"/>
            <a:ext cx="133010" cy="133010"/>
          </a:xfrm>
          <a:prstGeom prst="rect">
            <a:avLst/>
          </a:prstGeom>
        </p:spPr>
      </p:pic>
      <p:pic>
        <p:nvPicPr>
          <p:cNvPr id="47" name="Kuva 4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97" y="1854833"/>
            <a:ext cx="133821" cy="995953"/>
          </a:xfrm>
          <a:prstGeom prst="rect">
            <a:avLst/>
          </a:prstGeom>
        </p:spPr>
      </p:pic>
      <p:pic>
        <p:nvPicPr>
          <p:cNvPr id="48" name="Kuva 4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8724" y="1854833"/>
            <a:ext cx="133821" cy="995953"/>
          </a:xfrm>
          <a:prstGeom prst="rect">
            <a:avLst/>
          </a:prstGeom>
        </p:spPr>
      </p:pic>
      <p:pic>
        <p:nvPicPr>
          <p:cNvPr id="49" name="Kuva 4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3263" y="1854833"/>
            <a:ext cx="133821" cy="995953"/>
          </a:xfrm>
          <a:prstGeom prst="rect">
            <a:avLst/>
          </a:prstGeom>
        </p:spPr>
      </p:pic>
      <p:pic>
        <p:nvPicPr>
          <p:cNvPr id="50" name="Kuva 4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8404" y="1854833"/>
            <a:ext cx="133821" cy="995953"/>
          </a:xfrm>
          <a:prstGeom prst="rect">
            <a:avLst/>
          </a:prstGeom>
        </p:spPr>
      </p:pic>
      <p:pic>
        <p:nvPicPr>
          <p:cNvPr id="51" name="Kuva 5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9732" y="1861003"/>
            <a:ext cx="133821" cy="995953"/>
          </a:xfrm>
          <a:prstGeom prst="rect">
            <a:avLst/>
          </a:prstGeom>
        </p:spPr>
      </p:pic>
      <p:pic>
        <p:nvPicPr>
          <p:cNvPr id="52" name="Kuva 5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0046" y="2914961"/>
            <a:ext cx="133821" cy="995953"/>
          </a:xfrm>
          <a:prstGeom prst="rect">
            <a:avLst/>
          </a:prstGeom>
        </p:spPr>
      </p:pic>
      <p:pic>
        <p:nvPicPr>
          <p:cNvPr id="53" name="Kuva 5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0745" y="2916434"/>
            <a:ext cx="133821" cy="995953"/>
          </a:xfrm>
          <a:prstGeom prst="rect">
            <a:avLst/>
          </a:prstGeom>
        </p:spPr>
      </p:pic>
      <p:pic>
        <p:nvPicPr>
          <p:cNvPr id="54" name="Kuva 5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9016" y="2915566"/>
            <a:ext cx="133821" cy="995953"/>
          </a:xfrm>
          <a:prstGeom prst="rect">
            <a:avLst/>
          </a:prstGeom>
        </p:spPr>
      </p:pic>
      <p:pic>
        <p:nvPicPr>
          <p:cNvPr id="55" name="Kuva 5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6752" y="2915279"/>
            <a:ext cx="133821" cy="995953"/>
          </a:xfrm>
          <a:prstGeom prst="rect">
            <a:avLst/>
          </a:prstGeom>
        </p:spPr>
      </p:pic>
      <p:pic>
        <p:nvPicPr>
          <p:cNvPr id="56" name="Kuva 5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3994" y="3958453"/>
            <a:ext cx="133821" cy="995953"/>
          </a:xfrm>
          <a:prstGeom prst="rect">
            <a:avLst/>
          </a:prstGeom>
        </p:spPr>
      </p:pic>
      <p:pic>
        <p:nvPicPr>
          <p:cNvPr id="57" name="Kuva 5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8889" y="3959688"/>
            <a:ext cx="133821" cy="995953"/>
          </a:xfrm>
          <a:prstGeom prst="rect">
            <a:avLst/>
          </a:prstGeom>
        </p:spPr>
      </p:pic>
      <p:pic>
        <p:nvPicPr>
          <p:cNvPr id="58" name="Kuva 5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059" y="3966931"/>
            <a:ext cx="133821" cy="995953"/>
          </a:xfrm>
          <a:prstGeom prst="rect">
            <a:avLst/>
          </a:prstGeom>
        </p:spPr>
      </p:pic>
      <p:pic>
        <p:nvPicPr>
          <p:cNvPr id="59" name="Kuva 58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4390" y="3957787"/>
            <a:ext cx="106932" cy="995953"/>
          </a:xfrm>
          <a:prstGeom prst="rect">
            <a:avLst/>
          </a:prstGeom>
        </p:spPr>
      </p:pic>
      <p:pic>
        <p:nvPicPr>
          <p:cNvPr id="60" name="Kuva 5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7480" y="3951588"/>
            <a:ext cx="133821" cy="995953"/>
          </a:xfrm>
          <a:prstGeom prst="rect">
            <a:avLst/>
          </a:prstGeom>
        </p:spPr>
      </p:pic>
      <p:pic>
        <p:nvPicPr>
          <p:cNvPr id="61" name="Kuva 6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0844" y="5053122"/>
            <a:ext cx="133821" cy="995953"/>
          </a:xfrm>
          <a:prstGeom prst="rect">
            <a:avLst/>
          </a:prstGeom>
        </p:spPr>
      </p:pic>
      <p:pic>
        <p:nvPicPr>
          <p:cNvPr id="62" name="Kuva 6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858" y="5053122"/>
            <a:ext cx="133821" cy="995953"/>
          </a:xfrm>
          <a:prstGeom prst="rect">
            <a:avLst/>
          </a:prstGeom>
        </p:spPr>
      </p:pic>
      <p:pic>
        <p:nvPicPr>
          <p:cNvPr id="63" name="Kuva 6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8517" y="5053122"/>
            <a:ext cx="133821" cy="995953"/>
          </a:xfrm>
          <a:prstGeom prst="rect">
            <a:avLst/>
          </a:prstGeom>
        </p:spPr>
      </p:pic>
      <p:pic>
        <p:nvPicPr>
          <p:cNvPr id="64" name="Kuva 6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2355" y="2912510"/>
            <a:ext cx="133821" cy="995953"/>
          </a:xfrm>
          <a:prstGeom prst="rect">
            <a:avLst/>
          </a:prstGeom>
        </p:spPr>
      </p:pic>
      <p:pic>
        <p:nvPicPr>
          <p:cNvPr id="65" name="Kuva 6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8194" y="5060811"/>
            <a:ext cx="133821" cy="995953"/>
          </a:xfrm>
          <a:prstGeom prst="rect">
            <a:avLst/>
          </a:prstGeom>
        </p:spPr>
      </p:pic>
      <p:pic>
        <p:nvPicPr>
          <p:cNvPr id="66" name="Kuva 6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600" y="3980405"/>
            <a:ext cx="993522" cy="995144"/>
          </a:xfrm>
          <a:prstGeom prst="rect">
            <a:avLst/>
          </a:prstGeom>
        </p:spPr>
      </p:pic>
      <p:pic>
        <p:nvPicPr>
          <p:cNvPr id="67" name="Kuva 6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160" y="2923174"/>
            <a:ext cx="993522" cy="995144"/>
          </a:xfrm>
          <a:prstGeom prst="rect">
            <a:avLst/>
          </a:prstGeom>
        </p:spPr>
      </p:pic>
      <p:pic>
        <p:nvPicPr>
          <p:cNvPr id="68" name="Kuva 6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9795" y="1822501"/>
            <a:ext cx="993522" cy="995144"/>
          </a:xfrm>
          <a:prstGeom prst="rect">
            <a:avLst/>
          </a:prstGeom>
        </p:spPr>
      </p:pic>
      <p:pic>
        <p:nvPicPr>
          <p:cNvPr id="69" name="Kuva 6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838" y="5045311"/>
            <a:ext cx="993522" cy="995144"/>
          </a:xfrm>
          <a:prstGeom prst="rect">
            <a:avLst/>
          </a:prstGeom>
        </p:spPr>
      </p:pic>
      <p:pic>
        <p:nvPicPr>
          <p:cNvPr id="70" name="Kuva 6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179" y="2952128"/>
            <a:ext cx="993522" cy="995144"/>
          </a:xfrm>
          <a:prstGeom prst="rect">
            <a:avLst/>
          </a:prstGeom>
        </p:spPr>
      </p:pic>
      <p:pic>
        <p:nvPicPr>
          <p:cNvPr id="71" name="Kuva 7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7519" y="5063256"/>
            <a:ext cx="993522" cy="995144"/>
          </a:xfrm>
          <a:prstGeom prst="rect">
            <a:avLst/>
          </a:prstGeom>
        </p:spPr>
      </p:pic>
      <p:pic>
        <p:nvPicPr>
          <p:cNvPr id="72" name="Kuva 7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594" y="3956615"/>
            <a:ext cx="993522" cy="995144"/>
          </a:xfrm>
          <a:prstGeom prst="rect">
            <a:avLst/>
          </a:prstGeom>
        </p:spPr>
      </p:pic>
      <p:pic>
        <p:nvPicPr>
          <p:cNvPr id="73" name="Kuva 7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8277" y="2879181"/>
            <a:ext cx="993522" cy="995144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6009" y="5060252"/>
            <a:ext cx="993522" cy="995144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83" y="5045311"/>
            <a:ext cx="993522" cy="995144"/>
          </a:xfrm>
          <a:prstGeom prst="rect">
            <a:avLst/>
          </a:prstGeom>
        </p:spPr>
      </p:pic>
      <p:pic>
        <p:nvPicPr>
          <p:cNvPr id="80" name="Kuva 7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50308" y="2884388"/>
            <a:ext cx="993522" cy="995144"/>
          </a:xfrm>
          <a:prstGeom prst="rect">
            <a:avLst/>
          </a:prstGeom>
        </p:spPr>
      </p:pic>
      <p:pic>
        <p:nvPicPr>
          <p:cNvPr id="81" name="Kuva 8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85692" y="3978983"/>
            <a:ext cx="993522" cy="995144"/>
          </a:xfrm>
          <a:prstGeom prst="rect">
            <a:avLst/>
          </a:prstGeom>
        </p:spPr>
      </p:pic>
      <p:pic>
        <p:nvPicPr>
          <p:cNvPr id="82" name="Kuva 8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5845" y="3935309"/>
            <a:ext cx="993522" cy="995144"/>
          </a:xfrm>
          <a:prstGeom prst="rect">
            <a:avLst/>
          </a:prstGeom>
        </p:spPr>
      </p:pic>
      <p:pic>
        <p:nvPicPr>
          <p:cNvPr id="83" name="Kuva 8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271" y="3943000"/>
            <a:ext cx="993522" cy="995144"/>
          </a:xfrm>
          <a:prstGeom prst="rect">
            <a:avLst/>
          </a:prstGeom>
        </p:spPr>
      </p:pic>
      <p:pic>
        <p:nvPicPr>
          <p:cNvPr id="84" name="Kuva 83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361" y="3966931"/>
            <a:ext cx="993522" cy="995144"/>
          </a:xfrm>
          <a:prstGeom prst="rect">
            <a:avLst/>
          </a:prstGeom>
        </p:spPr>
      </p:pic>
      <p:pic>
        <p:nvPicPr>
          <p:cNvPr id="85" name="Kuva 8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413" y="2923174"/>
            <a:ext cx="993522" cy="995144"/>
          </a:xfrm>
          <a:prstGeom prst="rect">
            <a:avLst/>
          </a:prstGeom>
        </p:spPr>
      </p:pic>
      <p:pic>
        <p:nvPicPr>
          <p:cNvPr id="86" name="Kuva 8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6270" y="5053931"/>
            <a:ext cx="993522" cy="995144"/>
          </a:xfrm>
          <a:prstGeom prst="rect">
            <a:avLst/>
          </a:prstGeom>
        </p:spPr>
      </p:pic>
      <p:pic>
        <p:nvPicPr>
          <p:cNvPr id="87" name="Kuva 8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7238" y="5070640"/>
            <a:ext cx="993522" cy="995144"/>
          </a:xfrm>
          <a:prstGeom prst="rect">
            <a:avLst/>
          </a:prstGeom>
        </p:spPr>
      </p:pic>
      <p:pic>
        <p:nvPicPr>
          <p:cNvPr id="88" name="Kuva 8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6406" y="5053526"/>
            <a:ext cx="993522" cy="995144"/>
          </a:xfrm>
          <a:prstGeom prst="rect">
            <a:avLst/>
          </a:prstGeom>
        </p:spPr>
      </p:pic>
      <p:sp>
        <p:nvSpPr>
          <p:cNvPr id="89" name="Tekstiruutu 88"/>
          <p:cNvSpPr txBox="1"/>
          <p:nvPr/>
        </p:nvSpPr>
        <p:spPr>
          <a:xfrm>
            <a:off x="3802016" y="3186328"/>
            <a:ext cx="6333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600" dirty="0"/>
              <a:t>+</a:t>
            </a:r>
          </a:p>
        </p:txBody>
      </p:sp>
      <p:sp>
        <p:nvSpPr>
          <p:cNvPr id="90" name="Tekstiruutu 89"/>
          <p:cNvSpPr txBox="1"/>
          <p:nvPr/>
        </p:nvSpPr>
        <p:spPr>
          <a:xfrm>
            <a:off x="3779990" y="3628470"/>
            <a:ext cx="6333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2075"/>
            <a:r>
              <a:rPr lang="fi-FI" sz="66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36968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65 t. 4 – 6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4087" y="2191852"/>
            <a:ext cx="2304289" cy="3521794"/>
          </a:xfrm>
          <a:ln w="31750">
            <a:solidFill>
              <a:schemeClr val="accent6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4.</a:t>
            </a:r>
          </a:p>
          <a:p>
            <a:pPr algn="ctr"/>
            <a:r>
              <a:rPr lang="fi-FI" dirty="0"/>
              <a:t>312 + 171</a:t>
            </a:r>
            <a:br>
              <a:rPr lang="fi-FI" dirty="0"/>
            </a:br>
            <a:r>
              <a:rPr lang="fi-FI" dirty="0"/>
              <a:t>Arvio 1: 500</a:t>
            </a:r>
            <a:br>
              <a:rPr lang="fi-FI" dirty="0"/>
            </a:br>
            <a:r>
              <a:rPr lang="fi-FI" dirty="0"/>
              <a:t>Arvio 2: 480  </a:t>
            </a:r>
            <a:br>
              <a:rPr lang="fi-FI" dirty="0"/>
            </a:br>
            <a:r>
              <a:rPr lang="fi-FI" dirty="0"/>
              <a:t>Vastaus:: 483</a:t>
            </a:r>
          </a:p>
          <a:p>
            <a:pPr algn="ctr"/>
            <a:r>
              <a:rPr lang="fi-FI" dirty="0"/>
              <a:t>654 + 315</a:t>
            </a:r>
            <a:br>
              <a:rPr lang="fi-FI" dirty="0"/>
            </a:br>
            <a:r>
              <a:rPr lang="fi-FI" dirty="0"/>
              <a:t>Arvio 1: 1000</a:t>
            </a:r>
            <a:br>
              <a:rPr lang="fi-FI" dirty="0"/>
            </a:br>
            <a:r>
              <a:rPr lang="fi-FI" dirty="0"/>
              <a:t>Arvio 2: 960</a:t>
            </a:r>
            <a:br>
              <a:rPr lang="fi-FI" dirty="0"/>
            </a:br>
            <a:r>
              <a:rPr lang="fi-FI" dirty="0"/>
              <a:t>Vastaus: 969</a:t>
            </a:r>
          </a:p>
          <a:p>
            <a:pPr algn="ctr"/>
            <a:r>
              <a:rPr lang="fi-FI" dirty="0"/>
              <a:t>294 + 403</a:t>
            </a:r>
            <a:br>
              <a:rPr lang="fi-FI" dirty="0"/>
            </a:br>
            <a:r>
              <a:rPr lang="fi-FI" dirty="0"/>
              <a:t>Arvio 1: 700</a:t>
            </a:r>
            <a:br>
              <a:rPr lang="fi-FI" dirty="0"/>
            </a:br>
            <a:r>
              <a:rPr lang="fi-FI" dirty="0"/>
              <a:t>Arvio 2: 690</a:t>
            </a:r>
            <a:br>
              <a:rPr lang="fi-FI" dirty="0"/>
            </a:br>
            <a:r>
              <a:rPr lang="fi-FI" dirty="0"/>
              <a:t>Vastaus: 697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421045" y="2191852"/>
            <a:ext cx="2304289" cy="3521794"/>
          </a:xfrm>
          <a:prstGeom prst="rect">
            <a:avLst/>
          </a:prstGeom>
          <a:ln w="31750">
            <a:solidFill>
              <a:srgbClr val="E99923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5.</a:t>
            </a:r>
          </a:p>
          <a:p>
            <a:pPr algn="ctr"/>
            <a:r>
              <a:rPr lang="fi-FI" dirty="0"/>
              <a:t>496 + 301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800  </a:t>
            </a:r>
            <a:br>
              <a:rPr lang="fi-FI" dirty="0"/>
            </a:br>
            <a:r>
              <a:rPr lang="fi-FI" dirty="0"/>
              <a:t>Vastaus: 797</a:t>
            </a:r>
          </a:p>
          <a:p>
            <a:pPr algn="ctr"/>
            <a:r>
              <a:rPr lang="fi-FI" dirty="0"/>
              <a:t>710 + 107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820</a:t>
            </a:r>
            <a:br>
              <a:rPr lang="fi-FI" dirty="0"/>
            </a:br>
            <a:r>
              <a:rPr lang="fi-FI" dirty="0"/>
              <a:t>Vastaus: 817</a:t>
            </a:r>
          </a:p>
          <a:p>
            <a:pPr algn="ctr"/>
            <a:r>
              <a:rPr lang="fi-FI" dirty="0"/>
              <a:t>801 + 123</a:t>
            </a:r>
            <a:br>
              <a:rPr lang="fi-FI" dirty="0"/>
            </a:br>
            <a:r>
              <a:rPr lang="fi-FI" dirty="0"/>
              <a:t>Arvio 1: 900</a:t>
            </a:r>
            <a:br>
              <a:rPr lang="fi-FI" dirty="0"/>
            </a:br>
            <a:r>
              <a:rPr lang="fi-FI" dirty="0"/>
              <a:t>Arvio 2: 920 </a:t>
            </a:r>
            <a:br>
              <a:rPr lang="fi-FI" dirty="0"/>
            </a:br>
            <a:r>
              <a:rPr lang="fi-FI" dirty="0"/>
              <a:t>Vastaus: 924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2191852"/>
            <a:ext cx="2304289" cy="3521794"/>
          </a:xfrm>
          <a:prstGeom prst="rect">
            <a:avLst/>
          </a:prstGeom>
          <a:ln w="31750">
            <a:solidFill>
              <a:srgbClr val="00B0F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6.</a:t>
            </a:r>
          </a:p>
          <a:p>
            <a:pPr algn="ctr"/>
            <a:r>
              <a:rPr lang="fi-FI" dirty="0"/>
              <a:t>187 + 211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400 </a:t>
            </a:r>
            <a:br>
              <a:rPr lang="fi-FI" dirty="0"/>
            </a:br>
            <a:r>
              <a:rPr lang="fi-FI" dirty="0"/>
              <a:t>Vastaus: 398</a:t>
            </a:r>
          </a:p>
          <a:p>
            <a:pPr algn="ctr"/>
            <a:r>
              <a:rPr lang="fi-FI" dirty="0"/>
              <a:t>941 + 36</a:t>
            </a:r>
            <a:br>
              <a:rPr lang="fi-FI" dirty="0"/>
            </a:br>
            <a:r>
              <a:rPr lang="fi-FI" dirty="0"/>
              <a:t>Arvio 1: 900</a:t>
            </a:r>
            <a:br>
              <a:rPr lang="fi-FI" dirty="0"/>
            </a:br>
            <a:r>
              <a:rPr lang="fi-FI" dirty="0"/>
              <a:t>Arvio 2:  980</a:t>
            </a:r>
            <a:br>
              <a:rPr lang="fi-FI" dirty="0"/>
            </a:br>
            <a:r>
              <a:rPr lang="fi-FI" dirty="0"/>
              <a:t>Vastaus: 977</a:t>
            </a:r>
          </a:p>
          <a:p>
            <a:pPr algn="ctr"/>
            <a:r>
              <a:rPr lang="fi-FI" dirty="0"/>
              <a:t>341 + 526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870</a:t>
            </a:r>
            <a:br>
              <a:rPr lang="fi-FI" dirty="0"/>
            </a:br>
            <a:r>
              <a:rPr lang="fi-FI" dirty="0"/>
              <a:t>Vastaus: 867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849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65 t. 7 – 8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2191852"/>
            <a:ext cx="2304289" cy="3521794"/>
          </a:xfrm>
          <a:ln w="31750"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7.</a:t>
            </a:r>
          </a:p>
          <a:p>
            <a:pPr algn="ctr"/>
            <a:r>
              <a:rPr lang="fi-FI" dirty="0"/>
              <a:t>712 + 43</a:t>
            </a:r>
            <a:br>
              <a:rPr lang="fi-FI" dirty="0"/>
            </a:br>
            <a:r>
              <a:rPr lang="fi-FI" dirty="0"/>
              <a:t>Arvio 1: 700</a:t>
            </a:r>
            <a:br>
              <a:rPr lang="fi-FI" dirty="0"/>
            </a:br>
            <a:r>
              <a:rPr lang="fi-FI" dirty="0"/>
              <a:t>Arvio 2: 750 </a:t>
            </a:r>
            <a:br>
              <a:rPr lang="fi-FI" dirty="0"/>
            </a:br>
            <a:r>
              <a:rPr lang="fi-FI" dirty="0"/>
              <a:t>Vastaus: 755</a:t>
            </a:r>
          </a:p>
          <a:p>
            <a:pPr algn="ctr"/>
            <a:r>
              <a:rPr lang="fi-FI" dirty="0"/>
              <a:t>124 + 761</a:t>
            </a:r>
            <a:br>
              <a:rPr lang="fi-FI" dirty="0"/>
            </a:br>
            <a:r>
              <a:rPr lang="fi-FI" dirty="0"/>
              <a:t>Arvio 1: 900</a:t>
            </a:r>
            <a:br>
              <a:rPr lang="fi-FI" dirty="0"/>
            </a:br>
            <a:r>
              <a:rPr lang="fi-FI" dirty="0"/>
              <a:t>Arvio 2: 880</a:t>
            </a:r>
            <a:br>
              <a:rPr lang="fi-FI" dirty="0"/>
            </a:br>
            <a:r>
              <a:rPr lang="fi-FI" dirty="0"/>
              <a:t>Vastaus: 885</a:t>
            </a:r>
          </a:p>
          <a:p>
            <a:pPr algn="ctr"/>
            <a:r>
              <a:rPr lang="fi-FI" dirty="0"/>
              <a:t>516 + 273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790</a:t>
            </a:r>
            <a:br>
              <a:rPr lang="fi-FI" dirty="0"/>
            </a:br>
            <a:r>
              <a:rPr lang="fi-FI" dirty="0"/>
              <a:t>Vastaus: 789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2191852"/>
            <a:ext cx="2304289" cy="3521794"/>
          </a:xfrm>
          <a:prstGeom prst="rect">
            <a:avLst/>
          </a:prstGeom>
          <a:ln w="31750">
            <a:solidFill>
              <a:srgbClr val="7030A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8.</a:t>
            </a:r>
          </a:p>
          <a:p>
            <a:pPr algn="ctr"/>
            <a:r>
              <a:rPr lang="fi-FI" dirty="0"/>
              <a:t>434 + 343</a:t>
            </a:r>
            <a:br>
              <a:rPr lang="fi-FI" dirty="0"/>
            </a:br>
            <a:r>
              <a:rPr lang="fi-FI" dirty="0"/>
              <a:t>Arvio 1: 700</a:t>
            </a:r>
            <a:br>
              <a:rPr lang="fi-FI" dirty="0"/>
            </a:br>
            <a:r>
              <a:rPr lang="fi-FI" dirty="0"/>
              <a:t>Arvio 2: 770  </a:t>
            </a:r>
            <a:br>
              <a:rPr lang="fi-FI" dirty="0"/>
            </a:br>
            <a:r>
              <a:rPr lang="fi-FI" dirty="0"/>
              <a:t>Vastaus: 777</a:t>
            </a:r>
          </a:p>
          <a:p>
            <a:pPr algn="ctr"/>
            <a:r>
              <a:rPr lang="fi-FI" dirty="0"/>
              <a:t>153 + 644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790</a:t>
            </a:r>
            <a:br>
              <a:rPr lang="fi-FI" dirty="0"/>
            </a:br>
            <a:r>
              <a:rPr lang="fi-FI" dirty="0"/>
              <a:t>Vastaus: 797</a:t>
            </a:r>
          </a:p>
          <a:p>
            <a:pPr algn="ctr"/>
            <a:r>
              <a:rPr lang="fi-FI" dirty="0"/>
              <a:t>555 + 321</a:t>
            </a:r>
            <a:br>
              <a:rPr lang="fi-FI" dirty="0"/>
            </a:br>
            <a:r>
              <a:rPr lang="fi-FI" dirty="0"/>
              <a:t>Arvio 1: 900</a:t>
            </a:r>
            <a:br>
              <a:rPr lang="fi-FI" dirty="0"/>
            </a:br>
            <a:r>
              <a:rPr lang="fi-FI" dirty="0"/>
              <a:t>Arvio 2: 880</a:t>
            </a:r>
            <a:br>
              <a:rPr lang="fi-FI" dirty="0"/>
            </a:br>
            <a:r>
              <a:rPr lang="fi-FI" dirty="0"/>
              <a:t>Vastaus: 876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128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67 t. 10 – 12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4087" y="2191852"/>
            <a:ext cx="2304289" cy="3521794"/>
          </a:xfrm>
          <a:ln w="31750">
            <a:solidFill>
              <a:srgbClr val="7030A0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10.</a:t>
            </a:r>
          </a:p>
          <a:p>
            <a:pPr algn="ctr"/>
            <a:r>
              <a:rPr lang="fi-FI" dirty="0"/>
              <a:t>246 + 246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500  </a:t>
            </a:r>
            <a:br>
              <a:rPr lang="fi-FI" dirty="0"/>
            </a:br>
            <a:r>
              <a:rPr lang="fi-FI" dirty="0"/>
              <a:t>Vastaus: 492</a:t>
            </a:r>
          </a:p>
          <a:p>
            <a:pPr algn="ctr"/>
            <a:r>
              <a:rPr lang="fi-FI" dirty="0"/>
              <a:t>632 + 359</a:t>
            </a:r>
            <a:br>
              <a:rPr lang="fi-FI" dirty="0"/>
            </a:br>
            <a:r>
              <a:rPr lang="fi-FI" dirty="0"/>
              <a:t>Arvio 1: 1000</a:t>
            </a:r>
            <a:br>
              <a:rPr lang="fi-FI" dirty="0"/>
            </a:br>
            <a:r>
              <a:rPr lang="fi-FI" dirty="0"/>
              <a:t>Arvio 2: 990</a:t>
            </a:r>
            <a:br>
              <a:rPr lang="fi-FI" dirty="0"/>
            </a:br>
            <a:r>
              <a:rPr lang="fi-FI" dirty="0"/>
              <a:t>Vastaus: 991</a:t>
            </a:r>
          </a:p>
          <a:p>
            <a:pPr algn="ctr"/>
            <a:r>
              <a:rPr lang="fi-FI" dirty="0"/>
              <a:t>759 + 37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800</a:t>
            </a:r>
            <a:br>
              <a:rPr lang="fi-FI" dirty="0"/>
            </a:br>
            <a:r>
              <a:rPr lang="fi-FI" dirty="0"/>
              <a:t>Vastaus: 796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421045" y="2191852"/>
            <a:ext cx="2304289" cy="3521794"/>
          </a:xfrm>
          <a:prstGeom prst="rect">
            <a:avLst/>
          </a:prstGeom>
          <a:ln w="31750">
            <a:solidFill>
              <a:srgbClr val="E99923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11.</a:t>
            </a:r>
          </a:p>
          <a:p>
            <a:pPr algn="ctr"/>
            <a:r>
              <a:rPr lang="fi-FI" dirty="0"/>
              <a:t>653 + 274</a:t>
            </a:r>
            <a:br>
              <a:rPr lang="fi-FI" dirty="0"/>
            </a:br>
            <a:r>
              <a:rPr lang="fi-FI" dirty="0"/>
              <a:t>Arvio 1: 1000</a:t>
            </a:r>
            <a:br>
              <a:rPr lang="fi-FI" dirty="0"/>
            </a:br>
            <a:r>
              <a:rPr lang="fi-FI" dirty="0"/>
              <a:t>Arvio 2: 920  </a:t>
            </a:r>
            <a:br>
              <a:rPr lang="fi-FI" dirty="0"/>
            </a:br>
            <a:r>
              <a:rPr lang="fi-FI" dirty="0"/>
              <a:t>Vastaus: 927</a:t>
            </a:r>
          </a:p>
          <a:p>
            <a:pPr algn="ctr"/>
            <a:r>
              <a:rPr lang="fi-FI" dirty="0"/>
              <a:t>345 + 283</a:t>
            </a:r>
            <a:br>
              <a:rPr lang="fi-FI" dirty="0"/>
            </a:br>
            <a:r>
              <a:rPr lang="fi-FI" dirty="0"/>
              <a:t>Arvio 1: 600</a:t>
            </a:r>
            <a:br>
              <a:rPr lang="fi-FI" dirty="0"/>
            </a:br>
            <a:r>
              <a:rPr lang="fi-FI" dirty="0"/>
              <a:t>Arvio 2: 630</a:t>
            </a:r>
            <a:br>
              <a:rPr lang="fi-FI" dirty="0"/>
            </a:br>
            <a:r>
              <a:rPr lang="fi-FI" dirty="0"/>
              <a:t>Vastaus: 628</a:t>
            </a:r>
          </a:p>
          <a:p>
            <a:pPr algn="ctr"/>
            <a:r>
              <a:rPr lang="fi-FI" dirty="0"/>
              <a:t>183 + 295</a:t>
            </a:r>
            <a:br>
              <a:rPr lang="fi-FI" dirty="0"/>
            </a:br>
            <a:r>
              <a:rPr lang="fi-FI" dirty="0"/>
              <a:t>Arvio 1: 500</a:t>
            </a:r>
            <a:br>
              <a:rPr lang="fi-FI" dirty="0"/>
            </a:br>
            <a:r>
              <a:rPr lang="fi-FI" dirty="0"/>
              <a:t>Arvio 2: 480 </a:t>
            </a:r>
            <a:br>
              <a:rPr lang="fi-FI" dirty="0"/>
            </a:br>
            <a:r>
              <a:rPr lang="fi-FI" dirty="0"/>
              <a:t>Vastaus: 478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2191852"/>
            <a:ext cx="2304289" cy="3521794"/>
          </a:xfrm>
          <a:prstGeom prst="rect">
            <a:avLst/>
          </a:prstGeom>
          <a:ln w="31750">
            <a:solidFill>
              <a:schemeClr val="bg2">
                <a:lumMod val="50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12.</a:t>
            </a:r>
          </a:p>
          <a:p>
            <a:pPr algn="ctr"/>
            <a:r>
              <a:rPr lang="fi-FI" dirty="0"/>
              <a:t>275 + 976</a:t>
            </a:r>
            <a:br>
              <a:rPr lang="fi-FI" dirty="0"/>
            </a:br>
            <a:r>
              <a:rPr lang="fi-FI" dirty="0"/>
              <a:t>Arvio 1: 1300</a:t>
            </a:r>
            <a:br>
              <a:rPr lang="fi-FI" dirty="0"/>
            </a:br>
            <a:r>
              <a:rPr lang="fi-FI" dirty="0"/>
              <a:t>Arvio 2: 1260 </a:t>
            </a:r>
            <a:br>
              <a:rPr lang="fi-FI" dirty="0"/>
            </a:br>
            <a:r>
              <a:rPr lang="fi-FI" dirty="0"/>
              <a:t>Vastaus: 1251</a:t>
            </a:r>
          </a:p>
          <a:p>
            <a:pPr algn="ctr"/>
            <a:r>
              <a:rPr lang="fi-FI" dirty="0"/>
              <a:t>534 + 623</a:t>
            </a:r>
            <a:br>
              <a:rPr lang="fi-FI" dirty="0"/>
            </a:br>
            <a:r>
              <a:rPr lang="fi-FI" dirty="0"/>
              <a:t>Arvio 1: 1100</a:t>
            </a:r>
            <a:br>
              <a:rPr lang="fi-FI" dirty="0"/>
            </a:br>
            <a:r>
              <a:rPr lang="fi-FI" dirty="0"/>
              <a:t>Arvio 2:  1150</a:t>
            </a:r>
            <a:br>
              <a:rPr lang="fi-FI" dirty="0"/>
            </a:br>
            <a:r>
              <a:rPr lang="fi-FI" dirty="0"/>
              <a:t>Vastaus: 1157</a:t>
            </a:r>
          </a:p>
          <a:p>
            <a:pPr algn="ctr"/>
            <a:r>
              <a:rPr lang="fi-FI" dirty="0"/>
              <a:t>763 + 444</a:t>
            </a:r>
            <a:br>
              <a:rPr lang="fi-FI" dirty="0"/>
            </a:br>
            <a:r>
              <a:rPr lang="fi-FI" dirty="0"/>
              <a:t>Arvio 1: 1200</a:t>
            </a:r>
            <a:br>
              <a:rPr lang="fi-FI" dirty="0"/>
            </a:br>
            <a:r>
              <a:rPr lang="fi-FI" dirty="0"/>
              <a:t>Arvio 2: 1200</a:t>
            </a:r>
            <a:br>
              <a:rPr lang="fi-FI" dirty="0"/>
            </a:br>
            <a:r>
              <a:rPr lang="fi-FI" dirty="0"/>
              <a:t>Vastaus: 1207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2670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67 t. 13 – 14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2191852"/>
            <a:ext cx="2304289" cy="3521794"/>
          </a:xfrm>
          <a:ln w="31750">
            <a:solidFill>
              <a:srgbClr val="AC8300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13.</a:t>
            </a:r>
          </a:p>
          <a:p>
            <a:pPr algn="ctr"/>
            <a:r>
              <a:rPr lang="fi-FI" dirty="0"/>
              <a:t>348 + 946</a:t>
            </a:r>
            <a:br>
              <a:rPr lang="fi-FI" dirty="0"/>
            </a:br>
            <a:r>
              <a:rPr lang="fi-FI" dirty="0"/>
              <a:t>Arvio 1: 1300</a:t>
            </a:r>
            <a:br>
              <a:rPr lang="fi-FI" dirty="0"/>
            </a:br>
            <a:r>
              <a:rPr lang="fi-FI" dirty="0"/>
              <a:t>Arvio 2: 1300</a:t>
            </a:r>
            <a:br>
              <a:rPr lang="fi-FI" dirty="0"/>
            </a:br>
            <a:r>
              <a:rPr lang="fi-FI" dirty="0"/>
              <a:t>Vastaus: 1294</a:t>
            </a:r>
          </a:p>
          <a:p>
            <a:pPr algn="ctr"/>
            <a:r>
              <a:rPr lang="fi-FI" dirty="0"/>
              <a:t>754 + 646</a:t>
            </a:r>
            <a:br>
              <a:rPr lang="fi-FI" dirty="0"/>
            </a:br>
            <a:r>
              <a:rPr lang="fi-FI" dirty="0"/>
              <a:t>Arvio 1: 1400</a:t>
            </a:r>
            <a:br>
              <a:rPr lang="fi-FI" dirty="0"/>
            </a:br>
            <a:r>
              <a:rPr lang="fi-FI" dirty="0"/>
              <a:t>Arvio 2: 1400</a:t>
            </a:r>
            <a:br>
              <a:rPr lang="fi-FI" dirty="0"/>
            </a:br>
            <a:r>
              <a:rPr lang="fi-FI" dirty="0"/>
              <a:t>Vastaus: 1400</a:t>
            </a:r>
          </a:p>
          <a:p>
            <a:pPr algn="ctr"/>
            <a:r>
              <a:rPr lang="fi-FI" dirty="0"/>
              <a:t>524 + 888</a:t>
            </a:r>
            <a:br>
              <a:rPr lang="fi-FI" dirty="0"/>
            </a:br>
            <a:r>
              <a:rPr lang="fi-FI" dirty="0"/>
              <a:t>Arvio 1: 1400</a:t>
            </a:r>
            <a:br>
              <a:rPr lang="fi-FI" dirty="0"/>
            </a:br>
            <a:r>
              <a:rPr lang="fi-FI" dirty="0"/>
              <a:t>Arvio 2: 1410</a:t>
            </a:r>
            <a:br>
              <a:rPr lang="fi-FI" dirty="0"/>
            </a:br>
            <a:r>
              <a:rPr lang="fi-FI" dirty="0"/>
              <a:t>Vastaus: 1412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2191852"/>
            <a:ext cx="2304289" cy="3521794"/>
          </a:xfrm>
          <a:prstGeom prst="rect">
            <a:avLst/>
          </a:prstGeom>
          <a:ln w="31750">
            <a:solidFill>
              <a:schemeClr val="accent5">
                <a:lumMod val="75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14.</a:t>
            </a:r>
          </a:p>
          <a:p>
            <a:pPr algn="ctr"/>
            <a:r>
              <a:rPr lang="fi-FI" dirty="0"/>
              <a:t>823 + 189</a:t>
            </a:r>
            <a:br>
              <a:rPr lang="fi-FI" dirty="0"/>
            </a:br>
            <a:r>
              <a:rPr lang="fi-FI" dirty="0"/>
              <a:t>Arvio 1: 1000</a:t>
            </a:r>
            <a:br>
              <a:rPr lang="fi-FI" dirty="0"/>
            </a:br>
            <a:r>
              <a:rPr lang="fi-FI" dirty="0"/>
              <a:t>Arvio 2: 1010  </a:t>
            </a:r>
            <a:br>
              <a:rPr lang="fi-FI" dirty="0"/>
            </a:br>
            <a:r>
              <a:rPr lang="fi-FI" dirty="0"/>
              <a:t>Vastaus: 1012</a:t>
            </a:r>
          </a:p>
          <a:p>
            <a:pPr algn="ctr"/>
            <a:r>
              <a:rPr lang="fi-FI" dirty="0"/>
              <a:t>369 + 963</a:t>
            </a:r>
            <a:br>
              <a:rPr lang="fi-FI" dirty="0"/>
            </a:br>
            <a:r>
              <a:rPr lang="fi-FI" dirty="0"/>
              <a:t>Arvio 1: 1400</a:t>
            </a:r>
            <a:br>
              <a:rPr lang="fi-FI" dirty="0"/>
            </a:br>
            <a:r>
              <a:rPr lang="fi-FI" dirty="0"/>
              <a:t>Arvio 2: 1340</a:t>
            </a:r>
            <a:br>
              <a:rPr lang="fi-FI" dirty="0"/>
            </a:br>
            <a:r>
              <a:rPr lang="fi-FI" dirty="0"/>
              <a:t>Vastaus: 1332</a:t>
            </a:r>
          </a:p>
          <a:p>
            <a:pPr algn="ctr"/>
            <a:r>
              <a:rPr lang="fi-FI" dirty="0"/>
              <a:t>903 + 598</a:t>
            </a:r>
            <a:br>
              <a:rPr lang="fi-FI" dirty="0"/>
            </a:br>
            <a:r>
              <a:rPr lang="fi-FI" dirty="0"/>
              <a:t>Arvio 1: 1500</a:t>
            </a:r>
            <a:br>
              <a:rPr lang="fi-FI" dirty="0"/>
            </a:br>
            <a:r>
              <a:rPr lang="fi-FI" dirty="0"/>
              <a:t>Arvio 2: 1500</a:t>
            </a:r>
            <a:br>
              <a:rPr lang="fi-FI" dirty="0"/>
            </a:br>
            <a:r>
              <a:rPr lang="fi-FI" dirty="0"/>
              <a:t>Vastaus: 1501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6" name="Ryhmä 5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8" name="Tekstiruutu 7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550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Ostoksilla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148" y="3253120"/>
            <a:ext cx="1761744" cy="136855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0956" y="4007272"/>
            <a:ext cx="1898904" cy="2289048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98920" y="4506095"/>
            <a:ext cx="1530096" cy="1475232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6960" y="2114631"/>
            <a:ext cx="1572768" cy="1304544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947" y="1784108"/>
            <a:ext cx="1636776" cy="14478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1424" y="1952016"/>
            <a:ext cx="1417320" cy="207873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2086" y="4236609"/>
            <a:ext cx="1612392" cy="1746504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0292" y="1840707"/>
            <a:ext cx="1776984" cy="1353312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227" y="4531272"/>
            <a:ext cx="1527048" cy="1716024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6148" y="3288221"/>
            <a:ext cx="1487424" cy="1005840"/>
          </a:xfrm>
          <a:prstGeom prst="rect">
            <a:avLst/>
          </a:prstGeom>
        </p:spPr>
      </p:pic>
      <p:grpSp>
        <p:nvGrpSpPr>
          <p:cNvPr id="15" name="Ryhmä 1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16" name="Kuva 15"/>
            <p:cNvPicPr>
              <a:picLocks noChangeAspect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17" name="Tekstiruutu 1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822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77 t. 35 – 37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4087" y="2191852"/>
            <a:ext cx="2304289" cy="3521794"/>
          </a:xfrm>
          <a:ln w="31750"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35.</a:t>
            </a:r>
          </a:p>
          <a:p>
            <a:pPr algn="ctr"/>
            <a:r>
              <a:rPr lang="fi-FI" dirty="0"/>
              <a:t>289 – 165 </a:t>
            </a:r>
            <a:br>
              <a:rPr lang="fi-FI" dirty="0"/>
            </a:br>
            <a:r>
              <a:rPr lang="fi-FI" dirty="0"/>
              <a:t>Arvio 1: 100</a:t>
            </a:r>
            <a:br>
              <a:rPr lang="fi-FI" dirty="0"/>
            </a:br>
            <a:r>
              <a:rPr lang="fi-FI" dirty="0"/>
              <a:t>Arvio 2: 120  </a:t>
            </a:r>
            <a:br>
              <a:rPr lang="fi-FI" dirty="0"/>
            </a:br>
            <a:r>
              <a:rPr lang="fi-FI" dirty="0"/>
              <a:t>Vastaus: 124</a:t>
            </a:r>
          </a:p>
          <a:p>
            <a:pPr algn="ctr"/>
            <a:r>
              <a:rPr lang="fi-FI" dirty="0"/>
              <a:t>476 – 64 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420</a:t>
            </a:r>
            <a:br>
              <a:rPr lang="fi-FI" dirty="0"/>
            </a:br>
            <a:r>
              <a:rPr lang="fi-FI" dirty="0"/>
              <a:t>Vastaus: 412</a:t>
            </a:r>
          </a:p>
          <a:p>
            <a:pPr algn="ctr"/>
            <a:r>
              <a:rPr lang="fi-FI" dirty="0"/>
              <a:t>729 – 417 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310</a:t>
            </a:r>
            <a:br>
              <a:rPr lang="fi-FI" dirty="0"/>
            </a:br>
            <a:r>
              <a:rPr lang="fi-FI" dirty="0"/>
              <a:t>Vastaus: 312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421045" y="2191852"/>
            <a:ext cx="2304289" cy="3521794"/>
          </a:xfrm>
          <a:prstGeom prst="rect">
            <a:avLst/>
          </a:prstGeom>
          <a:ln w="31750">
            <a:solidFill>
              <a:schemeClr val="accent5">
                <a:lumMod val="75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36.</a:t>
            </a:r>
          </a:p>
          <a:p>
            <a:pPr algn="ctr"/>
            <a:r>
              <a:rPr lang="fi-FI" dirty="0"/>
              <a:t>394 – 214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180  </a:t>
            </a:r>
            <a:br>
              <a:rPr lang="fi-FI" dirty="0"/>
            </a:br>
            <a:r>
              <a:rPr lang="fi-FI" dirty="0"/>
              <a:t>Vastaus: 180</a:t>
            </a:r>
          </a:p>
          <a:p>
            <a:pPr algn="ctr"/>
            <a:r>
              <a:rPr lang="fi-FI" dirty="0"/>
              <a:t>547 – 514 </a:t>
            </a:r>
            <a:br>
              <a:rPr lang="fi-FI" dirty="0"/>
            </a:br>
            <a:r>
              <a:rPr lang="fi-FI" dirty="0"/>
              <a:t>Arvio 1: 0</a:t>
            </a:r>
            <a:br>
              <a:rPr lang="fi-FI" dirty="0"/>
            </a:br>
            <a:r>
              <a:rPr lang="fi-FI" dirty="0"/>
              <a:t>Arvio 2: 40</a:t>
            </a:r>
            <a:br>
              <a:rPr lang="fi-FI" dirty="0"/>
            </a:br>
            <a:r>
              <a:rPr lang="fi-FI" dirty="0"/>
              <a:t>Vastaus: 33</a:t>
            </a:r>
          </a:p>
          <a:p>
            <a:pPr algn="ctr"/>
            <a:r>
              <a:rPr lang="fi-FI" dirty="0"/>
              <a:t>598 – 353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250 </a:t>
            </a:r>
            <a:br>
              <a:rPr lang="fi-FI" dirty="0"/>
            </a:br>
            <a:r>
              <a:rPr lang="fi-FI" dirty="0"/>
              <a:t>Vastaus: 245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199631" y="2191852"/>
            <a:ext cx="2304289" cy="3521794"/>
          </a:xfrm>
          <a:prstGeom prst="rect">
            <a:avLst/>
          </a:prstGeom>
          <a:ln w="31750">
            <a:solidFill>
              <a:srgbClr val="AC8300"/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37.</a:t>
            </a:r>
          </a:p>
          <a:p>
            <a:pPr algn="ctr"/>
            <a:r>
              <a:rPr lang="fi-FI" dirty="0"/>
              <a:t>514 – 303 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210</a:t>
            </a:r>
            <a:br>
              <a:rPr lang="fi-FI" dirty="0"/>
            </a:br>
            <a:r>
              <a:rPr lang="fi-FI" dirty="0"/>
              <a:t>Vastaus: 211</a:t>
            </a:r>
          </a:p>
          <a:p>
            <a:pPr algn="ctr"/>
            <a:r>
              <a:rPr lang="fi-FI" dirty="0"/>
              <a:t>603 – 201 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 400</a:t>
            </a:r>
            <a:br>
              <a:rPr lang="fi-FI" dirty="0"/>
            </a:br>
            <a:r>
              <a:rPr lang="fi-FI" dirty="0"/>
              <a:t>Vastaus: 402</a:t>
            </a:r>
          </a:p>
          <a:p>
            <a:pPr algn="ctr"/>
            <a:r>
              <a:rPr lang="fi-FI" dirty="0"/>
              <a:t>812 – 411 </a:t>
            </a:r>
            <a:br>
              <a:rPr lang="fi-FI" dirty="0"/>
            </a:br>
            <a:r>
              <a:rPr lang="fi-FI" dirty="0"/>
              <a:t>Arvio 1: 400</a:t>
            </a:r>
            <a:br>
              <a:rPr lang="fi-FI" dirty="0"/>
            </a:br>
            <a:r>
              <a:rPr lang="fi-FI" dirty="0"/>
              <a:t>Arvio 2: 400</a:t>
            </a:r>
            <a:br>
              <a:rPr lang="fi-FI" dirty="0"/>
            </a:br>
            <a:r>
              <a:rPr lang="fi-FI" dirty="0"/>
              <a:t>Vastaus: 401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9" name="Tekstiruutu 8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0301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Vastaukset sivu 77 t. 38 – 39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2494" y="2191852"/>
            <a:ext cx="2304289" cy="3521794"/>
          </a:xfrm>
          <a:ln w="31750">
            <a:solidFill>
              <a:srgbClr val="E39303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i-FI" sz="2800" dirty="0"/>
              <a:t>38.</a:t>
            </a:r>
          </a:p>
          <a:p>
            <a:pPr algn="ctr"/>
            <a:r>
              <a:rPr lang="fi-FI" dirty="0"/>
              <a:t>632 – 321    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310</a:t>
            </a:r>
            <a:br>
              <a:rPr lang="fi-FI" dirty="0"/>
            </a:br>
            <a:r>
              <a:rPr lang="fi-FI" dirty="0"/>
              <a:t>Vastaus: 311</a:t>
            </a:r>
          </a:p>
          <a:p>
            <a:pPr algn="ctr"/>
            <a:r>
              <a:rPr lang="fi-FI" dirty="0"/>
              <a:t>853 – 741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110</a:t>
            </a:r>
            <a:br>
              <a:rPr lang="fi-FI" dirty="0"/>
            </a:br>
            <a:r>
              <a:rPr lang="fi-FI" dirty="0"/>
              <a:t>Vastaus: 112</a:t>
            </a:r>
          </a:p>
          <a:p>
            <a:pPr algn="ctr"/>
            <a:r>
              <a:rPr lang="fi-FI" dirty="0"/>
              <a:t>893 – 83</a:t>
            </a:r>
            <a:br>
              <a:rPr lang="fi-FI" dirty="0"/>
            </a:br>
            <a:r>
              <a:rPr lang="fi-FI" dirty="0"/>
              <a:t>Arvio 1: 800</a:t>
            </a:r>
            <a:br>
              <a:rPr lang="fi-FI" dirty="0"/>
            </a:br>
            <a:r>
              <a:rPr lang="fi-FI" dirty="0"/>
              <a:t>Arvio 2: 810</a:t>
            </a:r>
            <a:br>
              <a:rPr lang="fi-FI" dirty="0"/>
            </a:br>
            <a:r>
              <a:rPr lang="fi-FI" dirty="0"/>
              <a:t>Vastaus: 810</a:t>
            </a:r>
          </a:p>
          <a:p>
            <a:endParaRPr lang="fi-FI" sz="16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682917" y="2191852"/>
            <a:ext cx="2304289" cy="3521794"/>
          </a:xfrm>
          <a:prstGeom prst="rect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2800" dirty="0"/>
              <a:t>39.</a:t>
            </a:r>
          </a:p>
          <a:p>
            <a:pPr algn="ctr"/>
            <a:r>
              <a:rPr lang="fi-FI" dirty="0"/>
              <a:t>498 – 175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340  </a:t>
            </a:r>
            <a:br>
              <a:rPr lang="fi-FI" dirty="0"/>
            </a:br>
            <a:r>
              <a:rPr lang="fi-FI" dirty="0"/>
              <a:t>Vastaus: 323</a:t>
            </a:r>
          </a:p>
          <a:p>
            <a:pPr algn="ctr"/>
            <a:r>
              <a:rPr lang="fi-FI" dirty="0"/>
              <a:t>749 – 505</a:t>
            </a:r>
            <a:br>
              <a:rPr lang="fi-FI" dirty="0"/>
            </a:br>
            <a:r>
              <a:rPr lang="fi-FI" dirty="0"/>
              <a:t>Arvio 1: 200</a:t>
            </a:r>
            <a:br>
              <a:rPr lang="fi-FI" dirty="0"/>
            </a:br>
            <a:r>
              <a:rPr lang="fi-FI" dirty="0"/>
              <a:t>Arvio 2: 240</a:t>
            </a:r>
            <a:br>
              <a:rPr lang="fi-FI" dirty="0"/>
            </a:br>
            <a:r>
              <a:rPr lang="fi-FI" dirty="0"/>
              <a:t>Vastaus: 244</a:t>
            </a:r>
          </a:p>
          <a:p>
            <a:pPr algn="ctr"/>
            <a:r>
              <a:rPr lang="fi-FI" dirty="0"/>
              <a:t>953 – 742</a:t>
            </a:r>
            <a:br>
              <a:rPr lang="fi-FI" dirty="0"/>
            </a:br>
            <a:r>
              <a:rPr lang="fi-FI" dirty="0"/>
              <a:t>Arvio 1: 300</a:t>
            </a:r>
            <a:br>
              <a:rPr lang="fi-FI" dirty="0"/>
            </a:br>
            <a:r>
              <a:rPr lang="fi-FI" dirty="0"/>
              <a:t>Arvio 2: 220</a:t>
            </a:r>
            <a:br>
              <a:rPr lang="fi-FI" dirty="0"/>
            </a:br>
            <a:r>
              <a:rPr lang="fi-FI" dirty="0"/>
              <a:t>Vastaus: 211</a:t>
            </a:r>
          </a:p>
          <a:p>
            <a:endParaRPr lang="fi-FI" sz="1600" dirty="0"/>
          </a:p>
          <a:p>
            <a:endParaRPr lang="fi-FI" dirty="0"/>
          </a:p>
        </p:txBody>
      </p:sp>
      <p:grpSp>
        <p:nvGrpSpPr>
          <p:cNvPr id="6" name="Ryhmä 5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8" name="Tekstiruutu 7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8568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atematiikkaa 3b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FB61B9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ematiikkaa 3a" id="{742C64A2-70F5-40F9-9CC1-7DDF972DE4B0}" vid="{70498DD2-18A2-48CD-A099-E5ACDD3AC08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373</Words>
  <Application>Microsoft Office PowerPoint</Application>
  <PresentationFormat>Näytössä katseltava diaesitys (4:3)</PresentationFormat>
  <Paragraphs>177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</vt:lpstr>
      <vt:lpstr>Matematiikkaa 3b</vt:lpstr>
      <vt:lpstr>Kymmenjärjestelmä- välineet</vt:lpstr>
      <vt:lpstr>Vastaukset sivu 65 t. 4 – 6 </vt:lpstr>
      <vt:lpstr>Vastaukset sivu 65 t. 7 – 8 </vt:lpstr>
      <vt:lpstr>Vastaukset sivu 67 t. 10 – 12 </vt:lpstr>
      <vt:lpstr>Vastaukset sivu 67 t. 13 – 14 </vt:lpstr>
      <vt:lpstr>Ostoksilla</vt:lpstr>
      <vt:lpstr>Vastaukset sivu 77 t. 35 – 37 </vt:lpstr>
      <vt:lpstr>Vastaukset sivu 77 t. 38 – 39 </vt:lpstr>
      <vt:lpstr>Vastaukset sivu 81 t. 42 – 44 </vt:lpstr>
      <vt:lpstr>Vastaukset sivu 81 t. 45 – 46 </vt:lpstr>
      <vt:lpstr>Vastaukset sivu 87 t. 51 – 53 </vt:lpstr>
      <vt:lpstr>Vastaukset sivu 87 t. 54 – 55 </vt:lpstr>
      <vt:lpstr>Sami ja Saija järjestävät naamiaiset</vt:lpstr>
      <vt:lpstr>Vastaukset sivu 95 t. 7 – 9 </vt:lpstr>
      <vt:lpstr>Vastaukset sivu 95 t. 10 – 11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Matematiikkaa 3a</dc:title>
  <dc:creator>Anni Lampinen</dc:creator>
  <cp:lastModifiedBy>anni.lampinen@espoonmatikkamaa.fi</cp:lastModifiedBy>
  <cp:revision>164</cp:revision>
  <dcterms:created xsi:type="dcterms:W3CDTF">2015-07-16T12:32:17Z</dcterms:created>
  <dcterms:modified xsi:type="dcterms:W3CDTF">2017-02-09T08:59:22Z</dcterms:modified>
</cp:coreProperties>
</file>