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331" r:id="rId2"/>
    <p:sldId id="334" r:id="rId3"/>
    <p:sldId id="335" r:id="rId4"/>
    <p:sldId id="340" r:id="rId5"/>
    <p:sldId id="341" r:id="rId6"/>
    <p:sldId id="342" r:id="rId7"/>
    <p:sldId id="325" r:id="rId8"/>
    <p:sldId id="34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3901" autoAdjust="0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Matematiikkaa 3 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06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63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7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95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D76A-3BEF-4C4A-A9FE-6893BE73059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A312-40DD-4470-8FDA-EDB8632CBB7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1B9A-0A25-4666-87AD-0016E4397EA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EC17-3CCD-4E6C-B3ED-2A1904EC551D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0409-57BC-4CC2-A222-124A15F3D0E2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68C3-B47E-4693-B1AF-1C74C748963D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DD08-BC57-4C5F-A937-2C94E39415E1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0654-3169-43B0-90BB-8C270C848DF4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2EEF-0D97-4ED9-A61D-5F1E59443F38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365BD58-8F28-4F52-B4C0-9620ABA423D6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43A2-5224-477C-B180-F40A007E372C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D8BE03-AC8B-4A14-9313-4F71AFA1BD9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smtClean="0"/>
              <a:t>Matematiikkaa 3a</a:t>
            </a:r>
            <a:endParaRPr lang="fi-FI" sz="5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Kerto- ja jakolaskuja</a:t>
            </a:r>
            <a:endParaRPr lang="fi-FI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2056"/>
            <a:ext cx="9144000" cy="2653887"/>
          </a:xfrm>
          <a:prstGeom prst="rect">
            <a:avLst/>
          </a:prstGeom>
        </p:spPr>
      </p:pic>
      <p:pic>
        <p:nvPicPr>
          <p:cNvPr id="21" name="Kuvan paikkamerkki 20"/>
          <p:cNvPicPr>
            <a:picLocks noGrp="1" noChangeAspect="1"/>
          </p:cNvPicPr>
          <p:nvPr>
            <p:ph type="pic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4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Onko totta, </a:t>
            </a:r>
            <a:br>
              <a:rPr lang="fi-FI" dirty="0" smtClean="0"/>
            </a:br>
            <a:r>
              <a:rPr lang="fi-FI" dirty="0" smtClean="0"/>
              <a:t>että 2 · 6 on puolet luvusta 24?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grpSp>
        <p:nvGrpSpPr>
          <p:cNvPr id="6" name="Ryhmä 63"/>
          <p:cNvGrpSpPr>
            <a:grpSpLocks noChangeAspect="1"/>
          </p:cNvGrpSpPr>
          <p:nvPr/>
        </p:nvGrpSpPr>
        <p:grpSpPr bwMode="auto">
          <a:xfrm>
            <a:off x="1986509" y="2025582"/>
            <a:ext cx="2142781" cy="1913351"/>
            <a:chOff x="300" y="266"/>
            <a:chExt cx="24326" cy="23632"/>
          </a:xfrm>
        </p:grpSpPr>
        <p:sp>
          <p:nvSpPr>
            <p:cNvPr id="30" name="6-kärkinen tähti 320"/>
            <p:cNvSpPr>
              <a:spLocks noChangeAspect="1"/>
            </p:cNvSpPr>
            <p:nvPr/>
          </p:nvSpPr>
          <p:spPr bwMode="auto">
            <a:xfrm>
              <a:off x="300" y="266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6-kärkinen tähti 321"/>
            <p:cNvSpPr>
              <a:spLocks noChangeAspect="1"/>
            </p:cNvSpPr>
            <p:nvPr/>
          </p:nvSpPr>
          <p:spPr bwMode="auto">
            <a:xfrm>
              <a:off x="5383" y="8466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6-kärkinen tähti 322"/>
            <p:cNvSpPr>
              <a:spLocks noChangeAspect="1"/>
            </p:cNvSpPr>
            <p:nvPr/>
          </p:nvSpPr>
          <p:spPr bwMode="auto">
            <a:xfrm>
              <a:off x="9905" y="266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6-kärkinen tähti 323"/>
            <p:cNvSpPr>
              <a:spLocks noChangeAspect="1"/>
            </p:cNvSpPr>
            <p:nvPr/>
          </p:nvSpPr>
          <p:spPr bwMode="auto">
            <a:xfrm>
              <a:off x="18831" y="266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6-kärkinen tähti 324"/>
            <p:cNvSpPr>
              <a:spLocks noChangeAspect="1"/>
            </p:cNvSpPr>
            <p:nvPr/>
          </p:nvSpPr>
          <p:spPr bwMode="auto">
            <a:xfrm>
              <a:off x="14628" y="8466"/>
              <a:ext cx="5796" cy="7006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6-kärkinen tähti 325"/>
            <p:cNvSpPr>
              <a:spLocks noChangeAspect="1"/>
            </p:cNvSpPr>
            <p:nvPr/>
          </p:nvSpPr>
          <p:spPr bwMode="auto">
            <a:xfrm>
              <a:off x="9905" y="16893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9" name="Ryhmä 362"/>
          <p:cNvGrpSpPr>
            <a:grpSpLocks noChangeAspect="1"/>
          </p:cNvGrpSpPr>
          <p:nvPr/>
        </p:nvGrpSpPr>
        <p:grpSpPr bwMode="auto">
          <a:xfrm>
            <a:off x="2072505" y="4106617"/>
            <a:ext cx="2135824" cy="1907134"/>
            <a:chOff x="1115" y="25106"/>
            <a:chExt cx="24326" cy="23632"/>
          </a:xfrm>
        </p:grpSpPr>
        <p:sp>
          <p:nvSpPr>
            <p:cNvPr id="12" name="6-kärkinen tähti 363"/>
            <p:cNvSpPr>
              <a:spLocks noChangeAspect="1"/>
            </p:cNvSpPr>
            <p:nvPr/>
          </p:nvSpPr>
          <p:spPr bwMode="auto">
            <a:xfrm flipH="1" flipV="1">
              <a:off x="19646" y="41733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noFill/>
            <a:ln w="381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6-kärkinen tähti 364"/>
            <p:cNvSpPr>
              <a:spLocks noChangeAspect="1"/>
            </p:cNvSpPr>
            <p:nvPr/>
          </p:nvSpPr>
          <p:spPr bwMode="auto">
            <a:xfrm flipH="1" flipV="1">
              <a:off x="14563" y="33532"/>
              <a:ext cx="5796" cy="7006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noFill/>
            <a:ln w="381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6-kärkinen tähti 365"/>
            <p:cNvSpPr>
              <a:spLocks noChangeAspect="1"/>
            </p:cNvSpPr>
            <p:nvPr/>
          </p:nvSpPr>
          <p:spPr bwMode="auto">
            <a:xfrm flipH="1" flipV="1">
              <a:off x="10041" y="41733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noFill/>
            <a:ln w="381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6-kärkinen tähti 366"/>
            <p:cNvSpPr>
              <a:spLocks noChangeAspect="1"/>
            </p:cNvSpPr>
            <p:nvPr/>
          </p:nvSpPr>
          <p:spPr bwMode="auto">
            <a:xfrm flipH="1" flipV="1">
              <a:off x="1115" y="41733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noFill/>
            <a:ln w="381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6-kärkinen tähti 367"/>
            <p:cNvSpPr>
              <a:spLocks noChangeAspect="1"/>
            </p:cNvSpPr>
            <p:nvPr/>
          </p:nvSpPr>
          <p:spPr bwMode="auto">
            <a:xfrm flipH="1" flipV="1">
              <a:off x="5318" y="33532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noFill/>
            <a:ln w="381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6-kärkinen tähti 368"/>
            <p:cNvSpPr>
              <a:spLocks noChangeAspect="1"/>
            </p:cNvSpPr>
            <p:nvPr/>
          </p:nvSpPr>
          <p:spPr bwMode="auto">
            <a:xfrm flipH="1" flipV="1">
              <a:off x="10041" y="25106"/>
              <a:ext cx="5796" cy="7005"/>
            </a:xfrm>
            <a:custGeom>
              <a:avLst/>
              <a:gdLst>
                <a:gd name="T0" fmla="*/ 0 w 579600"/>
                <a:gd name="T1" fmla="*/ 175132 h 700528"/>
                <a:gd name="T2" fmla="*/ 193198 w 579600"/>
                <a:gd name="T3" fmla="*/ 175129 h 700528"/>
                <a:gd name="T4" fmla="*/ 289800 w 579600"/>
                <a:gd name="T5" fmla="*/ 0 h 700528"/>
                <a:gd name="T6" fmla="*/ 386402 w 579600"/>
                <a:gd name="T7" fmla="*/ 175129 h 700528"/>
                <a:gd name="T8" fmla="*/ 579600 w 579600"/>
                <a:gd name="T9" fmla="*/ 175132 h 700528"/>
                <a:gd name="T10" fmla="*/ 483003 w 579600"/>
                <a:gd name="T11" fmla="*/ 350264 h 700528"/>
                <a:gd name="T12" fmla="*/ 579600 w 579600"/>
                <a:gd name="T13" fmla="*/ 525396 h 700528"/>
                <a:gd name="T14" fmla="*/ 386402 w 579600"/>
                <a:gd name="T15" fmla="*/ 525399 h 700528"/>
                <a:gd name="T16" fmla="*/ 289800 w 579600"/>
                <a:gd name="T17" fmla="*/ 700528 h 700528"/>
                <a:gd name="T18" fmla="*/ 193198 w 579600"/>
                <a:gd name="T19" fmla="*/ 525399 h 700528"/>
                <a:gd name="T20" fmla="*/ 0 w 579600"/>
                <a:gd name="T21" fmla="*/ 525396 h 700528"/>
                <a:gd name="T22" fmla="*/ 96597 w 579600"/>
                <a:gd name="T23" fmla="*/ 350264 h 700528"/>
                <a:gd name="T24" fmla="*/ 0 w 579600"/>
                <a:gd name="T25" fmla="*/ 175132 h 700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600" h="700528">
                  <a:moveTo>
                    <a:pt x="0" y="175132"/>
                  </a:moveTo>
                  <a:lnTo>
                    <a:pt x="193198" y="175129"/>
                  </a:lnTo>
                  <a:lnTo>
                    <a:pt x="289800" y="0"/>
                  </a:lnTo>
                  <a:lnTo>
                    <a:pt x="386402" y="175129"/>
                  </a:lnTo>
                  <a:lnTo>
                    <a:pt x="579600" y="175132"/>
                  </a:lnTo>
                  <a:lnTo>
                    <a:pt x="483003" y="350264"/>
                  </a:lnTo>
                  <a:lnTo>
                    <a:pt x="579600" y="525396"/>
                  </a:lnTo>
                  <a:lnTo>
                    <a:pt x="386402" y="525399"/>
                  </a:lnTo>
                  <a:lnTo>
                    <a:pt x="289800" y="700528"/>
                  </a:lnTo>
                  <a:lnTo>
                    <a:pt x="193198" y="525399"/>
                  </a:lnTo>
                  <a:lnTo>
                    <a:pt x="0" y="525396"/>
                  </a:lnTo>
                  <a:lnTo>
                    <a:pt x="96597" y="350264"/>
                  </a:lnTo>
                  <a:lnTo>
                    <a:pt x="0" y="175132"/>
                  </a:lnTo>
                  <a:close/>
                </a:path>
              </a:pathLst>
            </a:custGeom>
            <a:noFill/>
            <a:ln w="381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Pyöristetty suorakulmio 369"/>
          <p:cNvSpPr>
            <a:spLocks noChangeArrowheads="1"/>
          </p:cNvSpPr>
          <p:nvPr/>
        </p:nvSpPr>
        <p:spPr bwMode="auto">
          <a:xfrm>
            <a:off x="1655467" y="1907458"/>
            <a:ext cx="2773653" cy="42494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36" name="Ryhmä 35"/>
          <p:cNvGrpSpPr/>
          <p:nvPr/>
        </p:nvGrpSpPr>
        <p:grpSpPr>
          <a:xfrm>
            <a:off x="4727308" y="1931172"/>
            <a:ext cx="2763604" cy="4225483"/>
            <a:chOff x="4727308" y="1931172"/>
            <a:chExt cx="2763604" cy="4225483"/>
          </a:xfrm>
        </p:grpSpPr>
        <p:grpSp>
          <p:nvGrpSpPr>
            <p:cNvPr id="7" name="Ryhmä 326"/>
            <p:cNvGrpSpPr>
              <a:grpSpLocks noChangeAspect="1"/>
            </p:cNvGrpSpPr>
            <p:nvPr/>
          </p:nvGrpSpPr>
          <p:grpSpPr bwMode="auto">
            <a:xfrm>
              <a:off x="4981435" y="2025582"/>
              <a:ext cx="2135824" cy="1907134"/>
              <a:chOff x="33117" y="266"/>
              <a:chExt cx="24326" cy="23632"/>
            </a:xfrm>
          </p:grpSpPr>
          <p:sp>
            <p:nvSpPr>
              <p:cNvPr id="24" name="6-kärkinen tähti 327"/>
              <p:cNvSpPr>
                <a:spLocks noChangeAspect="1"/>
              </p:cNvSpPr>
              <p:nvPr/>
            </p:nvSpPr>
            <p:spPr bwMode="auto">
              <a:xfrm>
                <a:off x="33117" y="2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noFill/>
              <a:ln w="38100">
                <a:solidFill>
                  <a:srgbClr val="243F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6-kärkinen tähti 328"/>
              <p:cNvSpPr>
                <a:spLocks noChangeAspect="1"/>
              </p:cNvSpPr>
              <p:nvPr/>
            </p:nvSpPr>
            <p:spPr bwMode="auto">
              <a:xfrm>
                <a:off x="38200" y="84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noFill/>
              <a:ln w="38100">
                <a:solidFill>
                  <a:srgbClr val="243F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6" name="6-kärkinen tähti 329"/>
              <p:cNvSpPr>
                <a:spLocks noChangeAspect="1"/>
              </p:cNvSpPr>
              <p:nvPr/>
            </p:nvSpPr>
            <p:spPr bwMode="auto">
              <a:xfrm>
                <a:off x="42722" y="2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noFill/>
              <a:ln w="38100">
                <a:solidFill>
                  <a:srgbClr val="243F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6-kärkinen tähti 330"/>
              <p:cNvSpPr>
                <a:spLocks noChangeAspect="1"/>
              </p:cNvSpPr>
              <p:nvPr/>
            </p:nvSpPr>
            <p:spPr bwMode="auto">
              <a:xfrm>
                <a:off x="51648" y="2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noFill/>
              <a:ln w="38100">
                <a:solidFill>
                  <a:srgbClr val="243F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6-kärkinen tähti 331"/>
              <p:cNvSpPr>
                <a:spLocks noChangeAspect="1"/>
              </p:cNvSpPr>
              <p:nvPr/>
            </p:nvSpPr>
            <p:spPr bwMode="auto">
              <a:xfrm>
                <a:off x="47445" y="8467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noFill/>
              <a:ln w="38100">
                <a:solidFill>
                  <a:srgbClr val="243F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6-kärkinen tähti 332"/>
              <p:cNvSpPr>
                <a:spLocks noChangeAspect="1"/>
              </p:cNvSpPr>
              <p:nvPr/>
            </p:nvSpPr>
            <p:spPr bwMode="auto">
              <a:xfrm>
                <a:off x="42722" y="16893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noFill/>
              <a:ln w="38100">
                <a:solidFill>
                  <a:srgbClr val="243F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8" name="Ryhmä 334"/>
            <p:cNvGrpSpPr>
              <a:grpSpLocks noChangeAspect="1"/>
            </p:cNvGrpSpPr>
            <p:nvPr/>
          </p:nvGrpSpPr>
          <p:grpSpPr bwMode="auto">
            <a:xfrm flipH="1" flipV="1">
              <a:off x="5042116" y="4106617"/>
              <a:ext cx="2135824" cy="1907134"/>
              <a:chOff x="300" y="266"/>
              <a:chExt cx="24326" cy="23632"/>
            </a:xfrm>
          </p:grpSpPr>
          <p:sp>
            <p:nvSpPr>
              <p:cNvPr id="18" name="6-kärkinen tähti 354"/>
              <p:cNvSpPr>
                <a:spLocks noChangeAspect="1"/>
              </p:cNvSpPr>
              <p:nvPr/>
            </p:nvSpPr>
            <p:spPr bwMode="auto">
              <a:xfrm>
                <a:off x="300" y="2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6-kärkinen tähti 357"/>
              <p:cNvSpPr>
                <a:spLocks noChangeAspect="1"/>
              </p:cNvSpPr>
              <p:nvPr/>
            </p:nvSpPr>
            <p:spPr bwMode="auto">
              <a:xfrm>
                <a:off x="5383" y="84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6-kärkinen tähti 358"/>
              <p:cNvSpPr>
                <a:spLocks noChangeAspect="1"/>
              </p:cNvSpPr>
              <p:nvPr/>
            </p:nvSpPr>
            <p:spPr bwMode="auto">
              <a:xfrm>
                <a:off x="9905" y="2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6-kärkinen tähti 359"/>
              <p:cNvSpPr>
                <a:spLocks noChangeAspect="1"/>
              </p:cNvSpPr>
              <p:nvPr/>
            </p:nvSpPr>
            <p:spPr bwMode="auto">
              <a:xfrm>
                <a:off x="18831" y="266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6-kärkinen tähti 360"/>
              <p:cNvSpPr>
                <a:spLocks noChangeAspect="1"/>
              </p:cNvSpPr>
              <p:nvPr/>
            </p:nvSpPr>
            <p:spPr bwMode="auto">
              <a:xfrm>
                <a:off x="14628" y="8466"/>
                <a:ext cx="5796" cy="7006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6-kärkinen tähti 361"/>
              <p:cNvSpPr>
                <a:spLocks noChangeAspect="1"/>
              </p:cNvSpPr>
              <p:nvPr/>
            </p:nvSpPr>
            <p:spPr bwMode="auto">
              <a:xfrm>
                <a:off x="9905" y="16893"/>
                <a:ext cx="5796" cy="7005"/>
              </a:xfrm>
              <a:custGeom>
                <a:avLst/>
                <a:gdLst>
                  <a:gd name="T0" fmla="*/ 0 w 579600"/>
                  <a:gd name="T1" fmla="*/ 175132 h 700528"/>
                  <a:gd name="T2" fmla="*/ 193198 w 579600"/>
                  <a:gd name="T3" fmla="*/ 175129 h 700528"/>
                  <a:gd name="T4" fmla="*/ 289800 w 579600"/>
                  <a:gd name="T5" fmla="*/ 0 h 700528"/>
                  <a:gd name="T6" fmla="*/ 386402 w 579600"/>
                  <a:gd name="T7" fmla="*/ 175129 h 700528"/>
                  <a:gd name="T8" fmla="*/ 579600 w 579600"/>
                  <a:gd name="T9" fmla="*/ 175132 h 700528"/>
                  <a:gd name="T10" fmla="*/ 483003 w 579600"/>
                  <a:gd name="T11" fmla="*/ 350264 h 700528"/>
                  <a:gd name="T12" fmla="*/ 579600 w 579600"/>
                  <a:gd name="T13" fmla="*/ 525396 h 700528"/>
                  <a:gd name="T14" fmla="*/ 386402 w 579600"/>
                  <a:gd name="T15" fmla="*/ 525399 h 700528"/>
                  <a:gd name="T16" fmla="*/ 289800 w 579600"/>
                  <a:gd name="T17" fmla="*/ 700528 h 700528"/>
                  <a:gd name="T18" fmla="*/ 193198 w 579600"/>
                  <a:gd name="T19" fmla="*/ 525399 h 700528"/>
                  <a:gd name="T20" fmla="*/ 0 w 579600"/>
                  <a:gd name="T21" fmla="*/ 525396 h 700528"/>
                  <a:gd name="T22" fmla="*/ 96597 w 579600"/>
                  <a:gd name="T23" fmla="*/ 350264 h 700528"/>
                  <a:gd name="T24" fmla="*/ 0 w 579600"/>
                  <a:gd name="T25" fmla="*/ 175132 h 7005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9600" h="700528">
                    <a:moveTo>
                      <a:pt x="0" y="175132"/>
                    </a:moveTo>
                    <a:lnTo>
                      <a:pt x="193198" y="175129"/>
                    </a:lnTo>
                    <a:lnTo>
                      <a:pt x="289800" y="0"/>
                    </a:lnTo>
                    <a:lnTo>
                      <a:pt x="386402" y="175129"/>
                    </a:lnTo>
                    <a:lnTo>
                      <a:pt x="579600" y="175132"/>
                    </a:lnTo>
                    <a:lnTo>
                      <a:pt x="483003" y="350264"/>
                    </a:lnTo>
                    <a:lnTo>
                      <a:pt x="579600" y="525396"/>
                    </a:lnTo>
                    <a:lnTo>
                      <a:pt x="386402" y="525399"/>
                    </a:lnTo>
                    <a:lnTo>
                      <a:pt x="289800" y="700528"/>
                    </a:lnTo>
                    <a:lnTo>
                      <a:pt x="193198" y="525399"/>
                    </a:lnTo>
                    <a:lnTo>
                      <a:pt x="0" y="525396"/>
                    </a:lnTo>
                    <a:lnTo>
                      <a:pt x="96597" y="350264"/>
                    </a:lnTo>
                    <a:lnTo>
                      <a:pt x="0" y="175132"/>
                    </a:lnTo>
                    <a:close/>
                  </a:path>
                </a:pathLst>
              </a:cu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1" name="Pyöristetty suorakulmio 370"/>
            <p:cNvSpPr>
              <a:spLocks noChangeArrowheads="1"/>
            </p:cNvSpPr>
            <p:nvPr/>
          </p:nvSpPr>
          <p:spPr bwMode="auto">
            <a:xfrm>
              <a:off x="4727308" y="1931172"/>
              <a:ext cx="2763604" cy="422548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43F6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7" name="Kuva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38" name="Tekstiruutu 3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19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Onko totta, </a:t>
            </a:r>
            <a:br>
              <a:rPr lang="fi-FI" dirty="0" smtClean="0"/>
            </a:br>
            <a:r>
              <a:rPr lang="fi-FI" dirty="0" smtClean="0"/>
              <a:t>että 6 · 3 on enemmän kuin 3 </a:t>
            </a:r>
            <a:r>
              <a:rPr lang="fi-FI" dirty="0"/>
              <a:t>· </a:t>
            </a:r>
            <a:r>
              <a:rPr lang="fi-FI" dirty="0" smtClean="0"/>
              <a:t>6?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grpSp>
        <p:nvGrpSpPr>
          <p:cNvPr id="36" name="Ryhmä 17"/>
          <p:cNvGrpSpPr>
            <a:grpSpLocks/>
          </p:cNvGrpSpPr>
          <p:nvPr/>
        </p:nvGrpSpPr>
        <p:grpSpPr bwMode="auto">
          <a:xfrm>
            <a:off x="1556158" y="2029535"/>
            <a:ext cx="6034063" cy="3770968"/>
            <a:chOff x="0" y="1103"/>
            <a:chExt cx="60337" cy="37703"/>
          </a:xfrm>
        </p:grpSpPr>
        <p:sp>
          <p:nvSpPr>
            <p:cNvPr id="37" name="Ellipsi 225"/>
            <p:cNvSpPr>
              <a:spLocks noChangeArrowheads="1"/>
            </p:cNvSpPr>
            <p:nvPr/>
          </p:nvSpPr>
          <p:spPr bwMode="auto">
            <a:xfrm>
              <a:off x="2251" y="3206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Ellipsi 226"/>
            <p:cNvSpPr>
              <a:spLocks noChangeArrowheads="1"/>
            </p:cNvSpPr>
            <p:nvPr/>
          </p:nvSpPr>
          <p:spPr bwMode="auto">
            <a:xfrm>
              <a:off x="2256" y="8695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Ellipsi 227"/>
            <p:cNvSpPr>
              <a:spLocks noChangeArrowheads="1"/>
            </p:cNvSpPr>
            <p:nvPr/>
          </p:nvSpPr>
          <p:spPr bwMode="auto">
            <a:xfrm>
              <a:off x="2254" y="14410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Ellipsi 228"/>
            <p:cNvSpPr>
              <a:spLocks noChangeArrowheads="1"/>
            </p:cNvSpPr>
            <p:nvPr/>
          </p:nvSpPr>
          <p:spPr bwMode="auto">
            <a:xfrm>
              <a:off x="2256" y="20192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Ellipsi 229"/>
            <p:cNvSpPr>
              <a:spLocks noChangeArrowheads="1"/>
            </p:cNvSpPr>
            <p:nvPr/>
          </p:nvSpPr>
          <p:spPr bwMode="auto">
            <a:xfrm>
              <a:off x="2251" y="31622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Ellipsi 230"/>
            <p:cNvSpPr>
              <a:spLocks noChangeArrowheads="1"/>
            </p:cNvSpPr>
            <p:nvPr/>
          </p:nvSpPr>
          <p:spPr bwMode="auto">
            <a:xfrm>
              <a:off x="2256" y="25907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3" name="Ryhmä 231"/>
            <p:cNvGrpSpPr>
              <a:grpSpLocks/>
            </p:cNvGrpSpPr>
            <p:nvPr/>
          </p:nvGrpSpPr>
          <p:grpSpPr bwMode="auto">
            <a:xfrm>
              <a:off x="11387" y="20194"/>
              <a:ext cx="5718" cy="17145"/>
              <a:chOff x="11396" y="603"/>
              <a:chExt cx="5717" cy="17145"/>
            </a:xfrm>
          </p:grpSpPr>
          <p:sp>
            <p:nvSpPr>
              <p:cNvPr id="75" name="Ellipsi 232"/>
              <p:cNvSpPr>
                <a:spLocks noChangeArrowheads="1"/>
              </p:cNvSpPr>
              <p:nvPr/>
            </p:nvSpPr>
            <p:spPr bwMode="auto">
              <a:xfrm>
                <a:off x="11398" y="603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6" name="Ellipsi 233"/>
              <p:cNvSpPr>
                <a:spLocks noChangeArrowheads="1"/>
              </p:cNvSpPr>
              <p:nvPr/>
            </p:nvSpPr>
            <p:spPr bwMode="auto">
              <a:xfrm>
                <a:off x="11398" y="6318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Ellipsi 244"/>
              <p:cNvSpPr>
                <a:spLocks noChangeArrowheads="1"/>
              </p:cNvSpPr>
              <p:nvPr/>
            </p:nvSpPr>
            <p:spPr bwMode="auto">
              <a:xfrm>
                <a:off x="11396" y="12033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4" name="Ellipsi 245"/>
            <p:cNvSpPr>
              <a:spLocks noChangeArrowheads="1"/>
            </p:cNvSpPr>
            <p:nvPr/>
          </p:nvSpPr>
          <p:spPr bwMode="auto">
            <a:xfrm>
              <a:off x="20545" y="2980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Ellipsi 246"/>
            <p:cNvSpPr>
              <a:spLocks noChangeArrowheads="1"/>
            </p:cNvSpPr>
            <p:nvPr/>
          </p:nvSpPr>
          <p:spPr bwMode="auto">
            <a:xfrm>
              <a:off x="20545" y="8576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Ellipsi 247"/>
            <p:cNvSpPr>
              <a:spLocks noChangeArrowheads="1"/>
            </p:cNvSpPr>
            <p:nvPr/>
          </p:nvSpPr>
          <p:spPr bwMode="auto">
            <a:xfrm>
              <a:off x="20543" y="14291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Ellipsi 248"/>
            <p:cNvSpPr>
              <a:spLocks noChangeArrowheads="1"/>
            </p:cNvSpPr>
            <p:nvPr/>
          </p:nvSpPr>
          <p:spPr bwMode="auto">
            <a:xfrm>
              <a:off x="34254" y="2914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Ellipsi 249"/>
            <p:cNvSpPr>
              <a:spLocks noChangeArrowheads="1"/>
            </p:cNvSpPr>
            <p:nvPr/>
          </p:nvSpPr>
          <p:spPr bwMode="auto">
            <a:xfrm>
              <a:off x="34259" y="8403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Ellipsi 250"/>
            <p:cNvSpPr>
              <a:spLocks noChangeArrowheads="1"/>
            </p:cNvSpPr>
            <p:nvPr/>
          </p:nvSpPr>
          <p:spPr bwMode="auto">
            <a:xfrm>
              <a:off x="34257" y="14118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0" name="Ryhmä 251"/>
            <p:cNvGrpSpPr>
              <a:grpSpLocks/>
            </p:cNvGrpSpPr>
            <p:nvPr/>
          </p:nvGrpSpPr>
          <p:grpSpPr bwMode="auto">
            <a:xfrm>
              <a:off x="34251" y="19740"/>
              <a:ext cx="5718" cy="17145"/>
              <a:chOff x="43407" y="428"/>
              <a:chExt cx="5717" cy="17145"/>
            </a:xfrm>
          </p:grpSpPr>
          <p:sp>
            <p:nvSpPr>
              <p:cNvPr id="72" name="Ellipsi 252"/>
              <p:cNvSpPr>
                <a:spLocks noChangeArrowheads="1"/>
              </p:cNvSpPr>
              <p:nvPr/>
            </p:nvSpPr>
            <p:spPr bwMode="auto">
              <a:xfrm>
                <a:off x="43410" y="428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Ellipsi 253"/>
              <p:cNvSpPr>
                <a:spLocks noChangeArrowheads="1"/>
              </p:cNvSpPr>
              <p:nvPr/>
            </p:nvSpPr>
            <p:spPr bwMode="auto">
              <a:xfrm>
                <a:off x="43410" y="6143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4" name="Ellipsi 254"/>
              <p:cNvSpPr>
                <a:spLocks noChangeArrowheads="1"/>
              </p:cNvSpPr>
              <p:nvPr/>
            </p:nvSpPr>
            <p:spPr bwMode="auto">
              <a:xfrm>
                <a:off x="43407" y="11858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51" name="Ellipsi 255"/>
            <p:cNvSpPr>
              <a:spLocks noChangeArrowheads="1"/>
            </p:cNvSpPr>
            <p:nvPr/>
          </p:nvSpPr>
          <p:spPr bwMode="auto">
            <a:xfrm>
              <a:off x="52548" y="2688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Ellipsi 34"/>
            <p:cNvSpPr>
              <a:spLocks noChangeArrowheads="1"/>
            </p:cNvSpPr>
            <p:nvPr/>
          </p:nvSpPr>
          <p:spPr bwMode="auto">
            <a:xfrm>
              <a:off x="52548" y="8283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Ellipsi 40"/>
            <p:cNvSpPr>
              <a:spLocks noChangeArrowheads="1"/>
            </p:cNvSpPr>
            <p:nvPr/>
          </p:nvSpPr>
          <p:spPr bwMode="auto">
            <a:xfrm>
              <a:off x="52546" y="13998"/>
              <a:ext cx="5715" cy="57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4" name="Ryhmä 43"/>
            <p:cNvGrpSpPr>
              <a:grpSpLocks/>
            </p:cNvGrpSpPr>
            <p:nvPr/>
          </p:nvGrpSpPr>
          <p:grpSpPr bwMode="auto">
            <a:xfrm>
              <a:off x="52542" y="19833"/>
              <a:ext cx="5718" cy="17145"/>
              <a:chOff x="43407" y="428"/>
              <a:chExt cx="5717" cy="17145"/>
            </a:xfrm>
          </p:grpSpPr>
          <p:sp>
            <p:nvSpPr>
              <p:cNvPr id="69" name="Ellipsi 44"/>
              <p:cNvSpPr>
                <a:spLocks noChangeArrowheads="1"/>
              </p:cNvSpPr>
              <p:nvPr/>
            </p:nvSpPr>
            <p:spPr bwMode="auto">
              <a:xfrm>
                <a:off x="43410" y="428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Ellipsi 45"/>
              <p:cNvSpPr>
                <a:spLocks noChangeArrowheads="1"/>
              </p:cNvSpPr>
              <p:nvPr/>
            </p:nvSpPr>
            <p:spPr bwMode="auto">
              <a:xfrm>
                <a:off x="43410" y="6143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Ellipsi 46"/>
              <p:cNvSpPr>
                <a:spLocks noChangeArrowheads="1"/>
              </p:cNvSpPr>
              <p:nvPr/>
            </p:nvSpPr>
            <p:spPr bwMode="auto">
              <a:xfrm>
                <a:off x="43407" y="11858"/>
                <a:ext cx="5715" cy="5715"/>
              </a:xfrm>
              <a:prstGeom prst="ellipse">
                <a:avLst/>
              </a:prstGeom>
              <a:solidFill>
                <a:srgbClr val="4F81BD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55" name="Pyöristetty suorakulmio 48"/>
            <p:cNvSpPr>
              <a:spLocks noChangeArrowheads="1"/>
            </p:cNvSpPr>
            <p:nvPr/>
          </p:nvSpPr>
          <p:spPr bwMode="auto">
            <a:xfrm>
              <a:off x="0" y="1103"/>
              <a:ext cx="28544" cy="3770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43F6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Pyöristetty suorakulmio 49"/>
            <p:cNvSpPr>
              <a:spLocks noChangeArrowheads="1"/>
            </p:cNvSpPr>
            <p:nvPr/>
          </p:nvSpPr>
          <p:spPr bwMode="auto">
            <a:xfrm>
              <a:off x="31973" y="1103"/>
              <a:ext cx="28364" cy="3770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43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Ellipsi 50"/>
            <p:cNvSpPr>
              <a:spLocks noChangeArrowheads="1"/>
            </p:cNvSpPr>
            <p:nvPr/>
          </p:nvSpPr>
          <p:spPr bwMode="auto">
            <a:xfrm>
              <a:off x="11395" y="2861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Ellipsi 51"/>
            <p:cNvSpPr>
              <a:spLocks noChangeArrowheads="1"/>
            </p:cNvSpPr>
            <p:nvPr/>
          </p:nvSpPr>
          <p:spPr bwMode="auto">
            <a:xfrm>
              <a:off x="11390" y="14292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Ellipsi 52"/>
            <p:cNvSpPr>
              <a:spLocks noChangeArrowheads="1"/>
            </p:cNvSpPr>
            <p:nvPr/>
          </p:nvSpPr>
          <p:spPr bwMode="auto">
            <a:xfrm>
              <a:off x="11395" y="8577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Ellipsi 53"/>
            <p:cNvSpPr>
              <a:spLocks noChangeArrowheads="1"/>
            </p:cNvSpPr>
            <p:nvPr/>
          </p:nvSpPr>
          <p:spPr bwMode="auto">
            <a:xfrm>
              <a:off x="20550" y="20193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Ellipsi 54"/>
            <p:cNvSpPr>
              <a:spLocks noChangeArrowheads="1"/>
            </p:cNvSpPr>
            <p:nvPr/>
          </p:nvSpPr>
          <p:spPr bwMode="auto">
            <a:xfrm>
              <a:off x="20545" y="31623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Ellipsi 55"/>
            <p:cNvSpPr>
              <a:spLocks noChangeArrowheads="1"/>
            </p:cNvSpPr>
            <p:nvPr/>
          </p:nvSpPr>
          <p:spPr bwMode="auto">
            <a:xfrm>
              <a:off x="20550" y="25908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Ellipsi 56"/>
            <p:cNvSpPr>
              <a:spLocks noChangeArrowheads="1"/>
            </p:cNvSpPr>
            <p:nvPr/>
          </p:nvSpPr>
          <p:spPr bwMode="auto">
            <a:xfrm>
              <a:off x="43517" y="20008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Ellipsi 57"/>
            <p:cNvSpPr>
              <a:spLocks noChangeArrowheads="1"/>
            </p:cNvSpPr>
            <p:nvPr/>
          </p:nvSpPr>
          <p:spPr bwMode="auto">
            <a:xfrm>
              <a:off x="43511" y="31438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Ellipsi 59"/>
            <p:cNvSpPr>
              <a:spLocks noChangeArrowheads="1"/>
            </p:cNvSpPr>
            <p:nvPr/>
          </p:nvSpPr>
          <p:spPr bwMode="auto">
            <a:xfrm>
              <a:off x="43517" y="25723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Ellipsi 60"/>
            <p:cNvSpPr>
              <a:spLocks noChangeArrowheads="1"/>
            </p:cNvSpPr>
            <p:nvPr/>
          </p:nvSpPr>
          <p:spPr bwMode="auto">
            <a:xfrm>
              <a:off x="43511" y="2689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Ellipsi 61"/>
            <p:cNvSpPr>
              <a:spLocks noChangeArrowheads="1"/>
            </p:cNvSpPr>
            <p:nvPr/>
          </p:nvSpPr>
          <p:spPr bwMode="auto">
            <a:xfrm>
              <a:off x="43506" y="14119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Ellipsi 62"/>
            <p:cNvSpPr>
              <a:spLocks noChangeArrowheads="1"/>
            </p:cNvSpPr>
            <p:nvPr/>
          </p:nvSpPr>
          <p:spPr bwMode="auto">
            <a:xfrm>
              <a:off x="43511" y="8404"/>
              <a:ext cx="5715" cy="5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78" name="Kuva 7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9" name="Tekstiruutu 7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603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835742" y="1524000"/>
            <a:ext cx="7620000" cy="47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11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989" y="369653"/>
            <a:ext cx="1934656" cy="564008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742" y="369653"/>
            <a:ext cx="3844413" cy="5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835742" y="1524000"/>
            <a:ext cx="7620000" cy="47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12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278" y="500776"/>
            <a:ext cx="4758272" cy="542059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78" y="500776"/>
            <a:ext cx="2403987" cy="54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4300" y="1845734"/>
            <a:ext cx="8437715" cy="4023360"/>
          </a:xfrm>
        </p:spPr>
        <p:txBody>
          <a:bodyPr/>
          <a:lstStyle/>
          <a:p>
            <a:pPr algn="ctr">
              <a:tabLst>
                <a:tab pos="3411538" algn="l"/>
              </a:tabLst>
            </a:pPr>
            <a:r>
              <a:rPr lang="fi-FI" sz="2400" dirty="0" smtClean="0"/>
              <a:t>16</a:t>
            </a:r>
          </a:p>
          <a:p>
            <a:pPr>
              <a:tabLst>
                <a:tab pos="2065338" algn="l"/>
                <a:tab pos="4217988" algn="l"/>
                <a:tab pos="6283325" algn="l"/>
              </a:tabLst>
            </a:pPr>
            <a:r>
              <a:rPr lang="fi-FI" sz="2400" dirty="0"/>
              <a:t> </a:t>
            </a:r>
            <a:r>
              <a:rPr lang="fi-FI" sz="2400" dirty="0" smtClean="0"/>
              <a:t>	8 	+ 	8</a:t>
            </a:r>
          </a:p>
          <a:p>
            <a:pPr marL="201168" lvl="1" indent="0">
              <a:buNone/>
              <a:tabLst>
                <a:tab pos="628650" algn="l"/>
                <a:tab pos="1524000" algn="l"/>
                <a:tab pos="3765550" algn="l"/>
                <a:tab pos="5919788" algn="l"/>
              </a:tabLst>
            </a:pPr>
            <a:endParaRPr lang="fi-FI" sz="2000" dirty="0" smtClean="0"/>
          </a:p>
          <a:p>
            <a:pPr marL="201168" lvl="1" indent="0">
              <a:buNone/>
              <a:tabLst>
                <a:tab pos="1169988" algn="l"/>
                <a:tab pos="2065338" algn="l"/>
                <a:tab pos="2871788" algn="l"/>
                <a:tab pos="4217988" algn="l"/>
                <a:tab pos="5378450" algn="l"/>
                <a:tab pos="6370638" algn="l"/>
                <a:tab pos="7265988" algn="l"/>
              </a:tabLst>
            </a:pPr>
            <a:r>
              <a:rPr lang="fi-FI" sz="2000" dirty="0" smtClean="0"/>
              <a:t>	</a:t>
            </a:r>
            <a:r>
              <a:rPr lang="fi-FI" sz="2400" dirty="0" smtClean="0"/>
              <a:t>4 	+ 	 4	+ </a:t>
            </a:r>
            <a:r>
              <a:rPr lang="fi-FI" sz="2400" dirty="0"/>
              <a:t>	</a:t>
            </a:r>
            <a:r>
              <a:rPr lang="fi-FI" sz="2400" dirty="0" smtClean="0"/>
              <a:t>4 	+ </a:t>
            </a:r>
            <a:r>
              <a:rPr lang="fi-FI" sz="2400" dirty="0"/>
              <a:t>	</a:t>
            </a:r>
            <a:r>
              <a:rPr lang="fi-FI" sz="2400" dirty="0" smtClean="0"/>
              <a:t>4</a:t>
            </a:r>
          </a:p>
          <a:p>
            <a:pPr marL="541338" indent="-90488">
              <a:lnSpc>
                <a:spcPct val="150000"/>
              </a:lnSpc>
              <a:tabLst>
                <a:tab pos="628650" algn="l"/>
                <a:tab pos="1071563" algn="l"/>
                <a:tab pos="1612900" algn="l"/>
                <a:tab pos="2065338" algn="l"/>
                <a:tab pos="2506663" algn="l"/>
                <a:tab pos="3048000" algn="l"/>
                <a:tab pos="3589338" algn="l"/>
                <a:tab pos="4217988" algn="l"/>
                <a:tab pos="4748213" algn="l"/>
                <a:tab pos="5378450" algn="l"/>
                <a:tab pos="5919788" algn="l"/>
                <a:tab pos="6283325" algn="l"/>
                <a:tab pos="6637338" algn="l"/>
                <a:tab pos="7265988" algn="l"/>
                <a:tab pos="7807325" algn="l"/>
              </a:tabLst>
            </a:pPr>
            <a:r>
              <a:rPr lang="fi-FI" sz="2400" dirty="0" smtClean="0"/>
              <a:t>2	+ </a:t>
            </a:r>
            <a:r>
              <a:rPr lang="fi-FI" sz="2400" dirty="0"/>
              <a:t>	</a:t>
            </a:r>
            <a:r>
              <a:rPr lang="fi-FI" sz="2400" dirty="0" smtClean="0"/>
              <a:t>2  	+ 	2 	+  	2 	+ 	2</a:t>
            </a:r>
            <a:r>
              <a:rPr lang="fi-FI" sz="2400" dirty="0"/>
              <a:t>	+ 	</a:t>
            </a:r>
            <a:r>
              <a:rPr lang="fi-FI" sz="2400" dirty="0" smtClean="0"/>
              <a:t>2 	+ 	2 	+ 	2</a:t>
            </a:r>
            <a:endParaRPr lang="fi-FI" sz="2400" dirty="0"/>
          </a:p>
          <a:p>
            <a:pPr marL="176213" indent="0">
              <a:tabLst>
                <a:tab pos="1524000" algn="l"/>
                <a:tab pos="3765550" algn="l"/>
                <a:tab pos="5919788" algn="l"/>
              </a:tabLst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</a:t>
            </a:r>
            <a:r>
              <a:rPr lang="fi-FI" sz="2400" dirty="0" smtClean="0"/>
              <a:t>1  +  1 + 1  +  1 + 1  +  1 + 1  +  1 +   1  +  1 + 1 + 1  +  1 + 1  +  1  + 1</a:t>
            </a:r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13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Ellipsi 6"/>
          <p:cNvSpPr/>
          <p:nvPr/>
        </p:nvSpPr>
        <p:spPr>
          <a:xfrm>
            <a:off x="727095" y="1611975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218708" y="1611974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720154" y="1608487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2211767" y="1608486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2698215" y="1611974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3189828" y="1611973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3691274" y="1608486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/>
          <p:cNvSpPr/>
          <p:nvPr/>
        </p:nvSpPr>
        <p:spPr>
          <a:xfrm>
            <a:off x="4182887" y="1608485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4669335" y="1608486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/>
        </p:nvSpPr>
        <p:spPr>
          <a:xfrm>
            <a:off x="5160948" y="1608485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5662394" y="1604998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/>
          <p:cNvSpPr/>
          <p:nvPr/>
        </p:nvSpPr>
        <p:spPr>
          <a:xfrm>
            <a:off x="6154007" y="1604997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6635787" y="1595165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>
            <a:off x="7127400" y="1595164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/>
          <p:cNvSpPr/>
          <p:nvPr/>
        </p:nvSpPr>
        <p:spPr>
          <a:xfrm>
            <a:off x="7628846" y="1591677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/>
          <p:cNvSpPr/>
          <p:nvPr/>
        </p:nvSpPr>
        <p:spPr>
          <a:xfrm>
            <a:off x="8120459" y="1591676"/>
            <a:ext cx="246301" cy="25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Vasen aaltosulje 22"/>
          <p:cNvSpPr/>
          <p:nvPr/>
        </p:nvSpPr>
        <p:spPr>
          <a:xfrm rot="5400000">
            <a:off x="4508037" y="158942"/>
            <a:ext cx="196757" cy="42573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/>
          <p:cNvSpPr/>
          <p:nvPr/>
        </p:nvSpPr>
        <p:spPr>
          <a:xfrm>
            <a:off x="722175" y="1616895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/>
          <p:cNvSpPr/>
          <p:nvPr/>
        </p:nvSpPr>
        <p:spPr>
          <a:xfrm>
            <a:off x="1213788" y="1616894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/>
          <p:cNvSpPr/>
          <p:nvPr/>
        </p:nvSpPr>
        <p:spPr>
          <a:xfrm>
            <a:off x="1715234" y="1613407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/>
          <p:cNvSpPr/>
          <p:nvPr/>
        </p:nvSpPr>
        <p:spPr>
          <a:xfrm>
            <a:off x="2206847" y="1613406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/>
          <p:cNvSpPr/>
          <p:nvPr/>
        </p:nvSpPr>
        <p:spPr>
          <a:xfrm>
            <a:off x="2693295" y="1616894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/>
          <p:cNvSpPr/>
          <p:nvPr/>
        </p:nvSpPr>
        <p:spPr>
          <a:xfrm>
            <a:off x="3184908" y="1616893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/>
          <p:cNvSpPr/>
          <p:nvPr/>
        </p:nvSpPr>
        <p:spPr>
          <a:xfrm>
            <a:off x="3686354" y="1613406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/>
          <p:cNvSpPr/>
          <p:nvPr/>
        </p:nvSpPr>
        <p:spPr>
          <a:xfrm>
            <a:off x="4177967" y="1613405"/>
            <a:ext cx="246301" cy="2527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/>
          <p:cNvSpPr/>
          <p:nvPr/>
        </p:nvSpPr>
        <p:spPr>
          <a:xfrm>
            <a:off x="6640705" y="1600085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Ellipsi 32"/>
          <p:cNvSpPr/>
          <p:nvPr/>
        </p:nvSpPr>
        <p:spPr>
          <a:xfrm>
            <a:off x="7132318" y="1600084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/>
          <p:cNvSpPr/>
          <p:nvPr/>
        </p:nvSpPr>
        <p:spPr>
          <a:xfrm>
            <a:off x="7633764" y="1596597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/>
          <p:cNvSpPr/>
          <p:nvPr/>
        </p:nvSpPr>
        <p:spPr>
          <a:xfrm>
            <a:off x="8125377" y="1596596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/>
          <p:cNvSpPr/>
          <p:nvPr/>
        </p:nvSpPr>
        <p:spPr>
          <a:xfrm>
            <a:off x="2698213" y="1621814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36"/>
          <p:cNvSpPr/>
          <p:nvPr/>
        </p:nvSpPr>
        <p:spPr>
          <a:xfrm>
            <a:off x="3189826" y="1621813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/>
          <p:cNvSpPr/>
          <p:nvPr/>
        </p:nvSpPr>
        <p:spPr>
          <a:xfrm>
            <a:off x="3691272" y="1618326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Ellipsi 38"/>
          <p:cNvSpPr/>
          <p:nvPr/>
        </p:nvSpPr>
        <p:spPr>
          <a:xfrm>
            <a:off x="4182885" y="1618325"/>
            <a:ext cx="246301" cy="2527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/>
          <p:cNvSpPr/>
          <p:nvPr/>
        </p:nvSpPr>
        <p:spPr>
          <a:xfrm>
            <a:off x="5657482" y="1600086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/>
          <p:cNvSpPr/>
          <p:nvPr/>
        </p:nvSpPr>
        <p:spPr>
          <a:xfrm>
            <a:off x="6149095" y="1600085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/>
          <p:cNvSpPr/>
          <p:nvPr/>
        </p:nvSpPr>
        <p:spPr>
          <a:xfrm>
            <a:off x="1710322" y="1608495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llipsi 44"/>
          <p:cNvSpPr/>
          <p:nvPr/>
        </p:nvSpPr>
        <p:spPr>
          <a:xfrm>
            <a:off x="2201935" y="1608494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Ellipsi 45"/>
          <p:cNvSpPr/>
          <p:nvPr/>
        </p:nvSpPr>
        <p:spPr>
          <a:xfrm>
            <a:off x="7628852" y="1591685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Ellipsi 46"/>
          <p:cNvSpPr/>
          <p:nvPr/>
        </p:nvSpPr>
        <p:spPr>
          <a:xfrm>
            <a:off x="8120465" y="1591684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Ellipsi 47"/>
          <p:cNvSpPr/>
          <p:nvPr/>
        </p:nvSpPr>
        <p:spPr>
          <a:xfrm>
            <a:off x="3686360" y="1613414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/>
          <p:cNvSpPr/>
          <p:nvPr/>
        </p:nvSpPr>
        <p:spPr>
          <a:xfrm>
            <a:off x="4177973" y="1613413"/>
            <a:ext cx="246301" cy="2527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Vasen aaltosulje 49"/>
          <p:cNvSpPr/>
          <p:nvPr/>
        </p:nvSpPr>
        <p:spPr>
          <a:xfrm rot="5400000">
            <a:off x="1435735" y="3029896"/>
            <a:ext cx="264767" cy="11122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Vasen aaltosulje 50"/>
          <p:cNvSpPr/>
          <p:nvPr/>
        </p:nvSpPr>
        <p:spPr>
          <a:xfrm rot="5400000">
            <a:off x="3263790" y="3057561"/>
            <a:ext cx="264768" cy="11122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Vasen aaltosulje 51"/>
          <p:cNvSpPr/>
          <p:nvPr/>
        </p:nvSpPr>
        <p:spPr>
          <a:xfrm rot="5400000">
            <a:off x="5643204" y="3025813"/>
            <a:ext cx="264767" cy="11122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Vasen aaltosulje 52"/>
          <p:cNvSpPr/>
          <p:nvPr/>
        </p:nvSpPr>
        <p:spPr>
          <a:xfrm rot="5400000">
            <a:off x="7520419" y="3053480"/>
            <a:ext cx="264770" cy="11122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Vasen aaltosulje 55"/>
          <p:cNvSpPr/>
          <p:nvPr/>
        </p:nvSpPr>
        <p:spPr>
          <a:xfrm rot="5400000">
            <a:off x="2362477" y="1998904"/>
            <a:ext cx="224834" cy="172481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Vasen aaltosulje 56"/>
          <p:cNvSpPr/>
          <p:nvPr/>
        </p:nvSpPr>
        <p:spPr>
          <a:xfrm rot="5400000">
            <a:off x="6589864" y="1989073"/>
            <a:ext cx="224834" cy="172481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Ellipsi 57"/>
          <p:cNvSpPr/>
          <p:nvPr/>
        </p:nvSpPr>
        <p:spPr>
          <a:xfrm>
            <a:off x="5165866" y="1623237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Ellipsi 58"/>
          <p:cNvSpPr/>
          <p:nvPr/>
        </p:nvSpPr>
        <p:spPr>
          <a:xfrm>
            <a:off x="1218706" y="1621814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Ellipsi 59"/>
          <p:cNvSpPr/>
          <p:nvPr/>
        </p:nvSpPr>
        <p:spPr>
          <a:xfrm>
            <a:off x="7137236" y="1605004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Ellipsi 60"/>
          <p:cNvSpPr/>
          <p:nvPr/>
        </p:nvSpPr>
        <p:spPr>
          <a:xfrm>
            <a:off x="3194744" y="1626733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Ellipsi 61"/>
          <p:cNvSpPr/>
          <p:nvPr/>
        </p:nvSpPr>
        <p:spPr>
          <a:xfrm>
            <a:off x="6154013" y="1605005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Ellipsi 62"/>
          <p:cNvSpPr/>
          <p:nvPr/>
        </p:nvSpPr>
        <p:spPr>
          <a:xfrm>
            <a:off x="2206853" y="1613414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Ellipsi 63"/>
          <p:cNvSpPr/>
          <p:nvPr/>
        </p:nvSpPr>
        <p:spPr>
          <a:xfrm>
            <a:off x="8125383" y="1596604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Ellipsi 64"/>
          <p:cNvSpPr/>
          <p:nvPr/>
        </p:nvSpPr>
        <p:spPr>
          <a:xfrm>
            <a:off x="4182891" y="1618333"/>
            <a:ext cx="246301" cy="252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Vasen aaltosulje 65"/>
          <p:cNvSpPr/>
          <p:nvPr/>
        </p:nvSpPr>
        <p:spPr>
          <a:xfrm rot="5400000">
            <a:off x="828866" y="4132507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Vasen aaltosulje 66"/>
          <p:cNvSpPr/>
          <p:nvPr/>
        </p:nvSpPr>
        <p:spPr>
          <a:xfrm rot="5400000">
            <a:off x="1864651" y="4139232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Vasen aaltosulje 67"/>
          <p:cNvSpPr/>
          <p:nvPr/>
        </p:nvSpPr>
        <p:spPr>
          <a:xfrm rot="5400000">
            <a:off x="2805081" y="4135870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Vasen aaltosulje 68"/>
          <p:cNvSpPr/>
          <p:nvPr/>
        </p:nvSpPr>
        <p:spPr>
          <a:xfrm rot="5400000">
            <a:off x="3890025" y="4142595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Vasen aaltosulje 69"/>
          <p:cNvSpPr/>
          <p:nvPr/>
        </p:nvSpPr>
        <p:spPr>
          <a:xfrm rot="5400000">
            <a:off x="5056585" y="4129144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Vasen aaltosulje 70"/>
          <p:cNvSpPr/>
          <p:nvPr/>
        </p:nvSpPr>
        <p:spPr>
          <a:xfrm rot="5400000">
            <a:off x="6023545" y="4135869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Vasen aaltosulje 71"/>
          <p:cNvSpPr/>
          <p:nvPr/>
        </p:nvSpPr>
        <p:spPr>
          <a:xfrm rot="5400000">
            <a:off x="7022970" y="4132507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Vasen aaltosulje 72"/>
          <p:cNvSpPr/>
          <p:nvPr/>
        </p:nvSpPr>
        <p:spPr>
          <a:xfrm rot="5400000">
            <a:off x="8088251" y="4139232"/>
            <a:ext cx="216338" cy="5446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9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5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75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75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2"/>
          <p:cNvSpPr txBox="1">
            <a:spLocks/>
          </p:cNvSpPr>
          <p:nvPr/>
        </p:nvSpPr>
        <p:spPr>
          <a:xfrm>
            <a:off x="822959" y="1845734"/>
            <a:ext cx="7543801" cy="3562008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2650" indent="-90488"/>
            <a:endParaRPr lang="fi-FI" sz="3200" dirty="0" smtClean="0"/>
          </a:p>
          <a:p>
            <a:pPr marL="2152650" indent="-90488"/>
            <a:endParaRPr lang="fi-FI" sz="3200" dirty="0"/>
          </a:p>
          <a:p>
            <a:pPr marL="2152650" indent="-90488"/>
            <a:endParaRPr lang="fi-FI" sz="3200" dirty="0" smtClean="0"/>
          </a:p>
          <a:p>
            <a:pPr marL="2152650" indent="-90488"/>
            <a:endParaRPr lang="fi-FI" sz="3200" dirty="0"/>
          </a:p>
          <a:p>
            <a:pPr marL="2152650" indent="-90488"/>
            <a:endParaRPr lang="fi-FI" sz="3200" dirty="0" smtClean="0"/>
          </a:p>
          <a:p>
            <a:pPr marL="2152650" indent="-90488"/>
            <a:endParaRPr lang="fi-FI" sz="3200" dirty="0" smtClean="0"/>
          </a:p>
          <a:p>
            <a:pPr marL="1524000" indent="-90488">
              <a:spcBef>
                <a:spcPts val="0"/>
              </a:spcBef>
              <a:spcAft>
                <a:spcPts val="0"/>
              </a:spcAft>
            </a:pPr>
            <a:r>
              <a:rPr lang="fi-FI" sz="11200" dirty="0" smtClean="0"/>
              <a:t>4 · 3 </a:t>
            </a:r>
          </a:p>
          <a:p>
            <a:pPr marL="2152650" indent="-90488"/>
            <a:endParaRPr lang="fi-FI" sz="9600" dirty="0"/>
          </a:p>
          <a:p>
            <a:pPr marL="3670722" lvl="8" indent="0">
              <a:buNone/>
            </a:pPr>
            <a:r>
              <a:rPr lang="fi-FI" sz="9000" dirty="0" smtClean="0"/>
              <a:t>	</a:t>
            </a:r>
            <a:r>
              <a:rPr lang="fi-FI" sz="11200" dirty="0"/>
              <a:t>4 · </a:t>
            </a:r>
            <a:r>
              <a:rPr lang="fi-FI" sz="11200" dirty="0" smtClean="0"/>
              <a:t>(3+2) </a:t>
            </a:r>
            <a:endParaRPr lang="fi-FI" sz="11200" dirty="0"/>
          </a:p>
          <a:p>
            <a:pPr marL="3670722" lvl="8" indent="0">
              <a:buNone/>
            </a:pPr>
            <a:endParaRPr lang="fi-FI" sz="9000" dirty="0" smtClean="0"/>
          </a:p>
          <a:p>
            <a:pPr marL="2152650" indent="-90488"/>
            <a:endParaRPr lang="fi-FI" sz="9600" dirty="0" smtClean="0"/>
          </a:p>
          <a:p>
            <a:pPr marL="152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200" dirty="0" smtClean="0"/>
              <a:t>4 </a:t>
            </a:r>
            <a:r>
              <a:rPr lang="fi-FI" sz="11200" dirty="0"/>
              <a:t>· </a:t>
            </a:r>
            <a:r>
              <a:rPr lang="fi-FI" sz="11200" dirty="0" smtClean="0"/>
              <a:t>2 </a:t>
            </a:r>
            <a:endParaRPr lang="fi-FI" sz="11200" dirty="0"/>
          </a:p>
          <a:p>
            <a:pPr marL="2152650" indent="-90488"/>
            <a:endParaRPr lang="fi-FI" sz="3200" dirty="0" smtClean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Kertolaskuja voi laskea näinkin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373104"/>
            <a:ext cx="3642360" cy="1444752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15" y="1992358"/>
            <a:ext cx="3477590" cy="124510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15" y="3557787"/>
            <a:ext cx="3378078" cy="1278385"/>
          </a:xfrm>
          <a:prstGeom prst="rect">
            <a:avLst/>
          </a:prstGeom>
        </p:spPr>
      </p:pic>
      <p:sp>
        <p:nvSpPr>
          <p:cNvPr id="10" name="Sisällön paikkamerkki 2"/>
          <p:cNvSpPr txBox="1">
            <a:spLocks/>
          </p:cNvSpPr>
          <p:nvPr/>
        </p:nvSpPr>
        <p:spPr>
          <a:xfrm>
            <a:off x="822959" y="1804823"/>
            <a:ext cx="7543801" cy="14979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14</a:t>
            </a:r>
            <a:endParaRPr lang="fi-FI" dirty="0"/>
          </a:p>
        </p:txBody>
      </p:sp>
      <p:cxnSp>
        <p:nvCxnSpPr>
          <p:cNvPr id="8" name="Suora yhdysviiva 7"/>
          <p:cNvCxnSpPr>
            <a:stCxn id="13" idx="0"/>
            <a:endCxn id="13" idx="2"/>
          </p:cNvCxnSpPr>
          <p:nvPr/>
        </p:nvCxnSpPr>
        <p:spPr>
          <a:xfrm>
            <a:off x="4594860" y="1845734"/>
            <a:ext cx="0" cy="356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/>
          <p:cNvSpPr txBox="1">
            <a:spLocks/>
          </p:cNvSpPr>
          <p:nvPr/>
        </p:nvSpPr>
        <p:spPr>
          <a:xfrm>
            <a:off x="972573" y="5591830"/>
            <a:ext cx="7543801" cy="459350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2650" indent="-90488"/>
            <a:endParaRPr lang="fi-FI" sz="3200" dirty="0" smtClean="0"/>
          </a:p>
          <a:p>
            <a:pPr marL="143351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200" dirty="0" smtClean="0"/>
              <a:t>(4 · 3) + (4 </a:t>
            </a:r>
            <a:r>
              <a:rPr lang="fi-FI" sz="11200" dirty="0"/>
              <a:t>· </a:t>
            </a:r>
            <a:r>
              <a:rPr lang="fi-FI" sz="11200" dirty="0" smtClean="0"/>
              <a:t>2) = 4 </a:t>
            </a:r>
            <a:r>
              <a:rPr lang="fi-FI" sz="11200" dirty="0"/>
              <a:t>· </a:t>
            </a:r>
            <a:r>
              <a:rPr lang="fi-FI" sz="11200" dirty="0" smtClean="0"/>
              <a:t>(3+2) </a:t>
            </a:r>
            <a:endParaRPr lang="fi-FI" sz="11200" dirty="0"/>
          </a:p>
          <a:p>
            <a:pPr marL="3670722" lvl="8" indent="0">
              <a:buNone/>
            </a:pPr>
            <a:endParaRPr lang="fi-FI" sz="9000" dirty="0" smtClean="0"/>
          </a:p>
          <a:p>
            <a:pPr marL="2152650" indent="-90488"/>
            <a:endParaRPr lang="fi-FI" sz="9600" dirty="0" smtClean="0"/>
          </a:p>
          <a:p>
            <a:pPr marL="2152650" indent="-90488"/>
            <a:endParaRPr lang="fi-FI" sz="32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68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Karjan arvon vaihtotaulukko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6" y="1863802"/>
            <a:ext cx="5277026" cy="4022725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Kerto- ja jakolaskuja                                                                           © Varga–Neményi ry 2016</a:t>
            </a:r>
            <a:endParaRPr lang="en-US" dirty="0"/>
          </a:p>
        </p:txBody>
      </p:sp>
      <p:grpSp>
        <p:nvGrpSpPr>
          <p:cNvPr id="18" name="Ryhmä 17"/>
          <p:cNvGrpSpPr/>
          <p:nvPr/>
        </p:nvGrpSpPr>
        <p:grpSpPr>
          <a:xfrm rot="20477823">
            <a:off x="7168235" y="5356309"/>
            <a:ext cx="973558" cy="935315"/>
            <a:chOff x="0" y="0"/>
            <a:chExt cx="1983179" cy="1816924"/>
          </a:xfrm>
        </p:grpSpPr>
        <p:sp>
          <p:nvSpPr>
            <p:cNvPr id="28" name="Ellipsi 27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Kuva 2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8759" y="451262"/>
              <a:ext cx="1377315" cy="1012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Ryhmä 19"/>
          <p:cNvGrpSpPr/>
          <p:nvPr/>
        </p:nvGrpSpPr>
        <p:grpSpPr>
          <a:xfrm rot="6665145">
            <a:off x="7115496" y="3959617"/>
            <a:ext cx="973558" cy="935315"/>
            <a:chOff x="0" y="0"/>
            <a:chExt cx="1983179" cy="1816924"/>
          </a:xfrm>
        </p:grpSpPr>
        <p:sp>
          <p:nvSpPr>
            <p:cNvPr id="24" name="Ellipsi 23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Kuva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016" y="475013"/>
              <a:ext cx="865505" cy="8782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Ryhmä 20"/>
          <p:cNvGrpSpPr/>
          <p:nvPr/>
        </p:nvGrpSpPr>
        <p:grpSpPr>
          <a:xfrm>
            <a:off x="6650973" y="4780623"/>
            <a:ext cx="973558" cy="935315"/>
            <a:chOff x="0" y="0"/>
            <a:chExt cx="1983179" cy="1816924"/>
          </a:xfrm>
        </p:grpSpPr>
        <p:sp>
          <p:nvSpPr>
            <p:cNvPr id="22" name="Ellipsi 21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Kuva 2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5637" y="249382"/>
              <a:ext cx="1187450" cy="13773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Ryhmä 29"/>
          <p:cNvGrpSpPr/>
          <p:nvPr/>
        </p:nvGrpSpPr>
        <p:grpSpPr>
          <a:xfrm rot="21399017">
            <a:off x="6249280" y="5347961"/>
            <a:ext cx="973558" cy="935315"/>
            <a:chOff x="0" y="0"/>
            <a:chExt cx="1983179" cy="1816924"/>
          </a:xfrm>
        </p:grpSpPr>
        <p:sp>
          <p:nvSpPr>
            <p:cNvPr id="31" name="Ellipsi 30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Kuva 3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016" y="475013"/>
              <a:ext cx="865505" cy="8782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Ryhmä 32"/>
          <p:cNvGrpSpPr/>
          <p:nvPr/>
        </p:nvGrpSpPr>
        <p:grpSpPr>
          <a:xfrm rot="1010862">
            <a:off x="7678728" y="5310831"/>
            <a:ext cx="973558" cy="935315"/>
            <a:chOff x="0" y="0"/>
            <a:chExt cx="1983179" cy="1816924"/>
          </a:xfrm>
        </p:grpSpPr>
        <p:sp>
          <p:nvSpPr>
            <p:cNvPr id="34" name="Ellipsi 33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Kuva 3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42" b="-209"/>
            <a:stretch/>
          </p:blipFill>
          <p:spPr bwMode="auto">
            <a:xfrm>
              <a:off x="308758" y="475013"/>
              <a:ext cx="1400176" cy="9378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Ryhmä 35"/>
          <p:cNvGrpSpPr/>
          <p:nvPr/>
        </p:nvGrpSpPr>
        <p:grpSpPr>
          <a:xfrm rot="861719">
            <a:off x="7447112" y="4631011"/>
            <a:ext cx="973558" cy="935315"/>
            <a:chOff x="0" y="0"/>
            <a:chExt cx="1983179" cy="1816924"/>
          </a:xfrm>
        </p:grpSpPr>
        <p:sp>
          <p:nvSpPr>
            <p:cNvPr id="37" name="Ellipsi 36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Kuva 3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8759" y="451262"/>
              <a:ext cx="1377315" cy="1012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Ryhmä 41"/>
          <p:cNvGrpSpPr/>
          <p:nvPr/>
        </p:nvGrpSpPr>
        <p:grpSpPr>
          <a:xfrm rot="1365065">
            <a:off x="8029724" y="4027030"/>
            <a:ext cx="973558" cy="935315"/>
            <a:chOff x="0" y="0"/>
            <a:chExt cx="1983179" cy="1816924"/>
          </a:xfrm>
        </p:grpSpPr>
        <p:sp>
          <p:nvSpPr>
            <p:cNvPr id="43" name="Ellipsi 42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Kuva 4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5637" y="249382"/>
              <a:ext cx="1187450" cy="13773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Ryhmä 44"/>
          <p:cNvGrpSpPr/>
          <p:nvPr/>
        </p:nvGrpSpPr>
        <p:grpSpPr>
          <a:xfrm rot="19472476">
            <a:off x="8187791" y="4736257"/>
            <a:ext cx="973558" cy="935315"/>
            <a:chOff x="0" y="0"/>
            <a:chExt cx="1983179" cy="1816924"/>
          </a:xfrm>
        </p:grpSpPr>
        <p:sp>
          <p:nvSpPr>
            <p:cNvPr id="46" name="Ellipsi 45"/>
            <p:cNvSpPr/>
            <p:nvPr/>
          </p:nvSpPr>
          <p:spPr>
            <a:xfrm>
              <a:off x="0" y="0"/>
              <a:ext cx="1983179" cy="1816924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" name="Kuva 4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016" y="475013"/>
              <a:ext cx="865505" cy="8782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Tekstiruutu 4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15</a:t>
            </a:r>
            <a:endParaRPr lang="fi-FI" dirty="0"/>
          </a:p>
        </p:txBody>
      </p:sp>
      <p:pic>
        <p:nvPicPr>
          <p:cNvPr id="49" name="Kuva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140</Words>
  <Application>Microsoft Office PowerPoint</Application>
  <PresentationFormat>Näytössä katseltava diaesitys (4:3)</PresentationFormat>
  <Paragraphs>48</Paragraphs>
  <Slides>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</vt:lpstr>
      <vt:lpstr>Matematiikkaa 3a</vt:lpstr>
      <vt:lpstr>Onko totta,  että 2 · 6 on puolet luvusta 24?</vt:lpstr>
      <vt:lpstr>Onko totta,  että 6 · 3 on enemmän kuin 3 · 6?</vt:lpstr>
      <vt:lpstr>PowerPoint-esitys</vt:lpstr>
      <vt:lpstr>PowerPoint-esitys</vt:lpstr>
      <vt:lpstr>PowerPoint-esitys</vt:lpstr>
      <vt:lpstr>Kertolaskuja voi laskea näinkin</vt:lpstr>
      <vt:lpstr>Karjan arvon vaihtotaulukko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168</cp:revision>
  <dcterms:created xsi:type="dcterms:W3CDTF">2015-07-16T12:32:17Z</dcterms:created>
  <dcterms:modified xsi:type="dcterms:W3CDTF">2016-08-09T18:25:27Z</dcterms:modified>
</cp:coreProperties>
</file>