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5" r:id="rId4"/>
    <p:sldId id="266" r:id="rId5"/>
    <p:sldId id="267" r:id="rId6"/>
    <p:sldId id="263" r:id="rId7"/>
    <p:sldId id="264" r:id="rId8"/>
    <p:sldId id="268" r:id="rId9"/>
    <p:sldId id="262" r:id="rId10"/>
    <p:sldId id="276" r:id="rId11"/>
    <p:sldId id="277" r:id="rId12"/>
    <p:sldId id="278" r:id="rId13"/>
    <p:sldId id="279" r:id="rId14"/>
    <p:sldId id="270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Matematiikkaa 3 a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9.8.2016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9.8.2016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1096-9700-4748-A5F8-C68D204D64C7}" type="slidenum">
              <a:rPr lang="fi-FI" smtClean="0"/>
              <a:t>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66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459C-D88C-46D1-BE5F-8A945CDB60B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746-0ED7-48A5-B0A5-2533B8432E32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4183-6F90-41F1-986B-B0A4476E8643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130-5B77-4564-B1C8-5C530F0C0E8B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683-A3B3-4287-9314-2EE6029E746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F563-B9CF-4DA2-A4D1-AE76D4439144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BDFF-3823-458D-8D6C-2E57D9F5F78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012E-67F2-4A9B-BB7D-D87D0462FDE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52D-9301-4D5E-A152-D0B6D92874C6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4082AB0-9E54-4C4B-AF61-192D1566DB6A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0A91-30C1-45AB-8BC8-A0AB78CA6281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A443D1-6808-4D26-8D9E-4B0E818E0D21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 smtClean="0"/>
              <a:t>Matematiikkaa 3a</a:t>
            </a:r>
            <a:endParaRPr lang="fi-FI" sz="5400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3200" dirty="0" smtClean="0"/>
              <a:t>Lukualue </a:t>
            </a:r>
            <a:r>
              <a:rPr lang="fi-FI" sz="3200" smtClean="0"/>
              <a:t>0–1000 </a:t>
            </a:r>
            <a:br>
              <a:rPr lang="fi-FI" sz="3200" smtClean="0"/>
            </a:br>
            <a:r>
              <a:rPr lang="fi-FI" sz="3200" smtClean="0"/>
              <a:t>2</a:t>
            </a:r>
            <a:r>
              <a:rPr lang="fi-FI" sz="3200" dirty="0" smtClean="0"/>
              <a:t>. osa </a:t>
            </a:r>
            <a:endParaRPr lang="fi-FI" sz="3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311" y="5897880"/>
            <a:ext cx="3145289" cy="79237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</a:t>
            </a:r>
            <a:r>
              <a:rPr lang="fi-FI" dirty="0" smtClean="0"/>
              <a:t>jattelin </a:t>
            </a:r>
            <a:r>
              <a:rPr lang="fi-FI" dirty="0"/>
              <a:t>erästä lukua, </a:t>
            </a:r>
            <a:r>
              <a:rPr lang="fi-FI" dirty="0" smtClean="0"/>
              <a:t>jonka…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fi-FI" dirty="0" smtClean="0"/>
              <a:t>… satoihin pyöristetty </a:t>
            </a:r>
            <a:r>
              <a:rPr lang="fi-FI" dirty="0"/>
              <a:t>likiarvo on </a:t>
            </a:r>
            <a:r>
              <a:rPr lang="fi-FI" dirty="0" smtClean="0"/>
              <a:t>300. 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Sen </a:t>
            </a:r>
            <a:r>
              <a:rPr lang="fi-FI" dirty="0"/>
              <a:t>numerot ovat yhtä suuret ja niiden summa on pienempi kuin 10.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Mikä </a:t>
            </a:r>
            <a:r>
              <a:rPr lang="fi-FI" dirty="0"/>
              <a:t>luku on kyseessä?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17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</a:t>
            </a:r>
            <a:r>
              <a:rPr lang="fi-FI" dirty="0" smtClean="0"/>
              <a:t>jattelin </a:t>
            </a:r>
            <a:r>
              <a:rPr lang="fi-FI" dirty="0"/>
              <a:t>erästä </a:t>
            </a:r>
            <a:r>
              <a:rPr lang="fi-FI" dirty="0" smtClean="0"/>
              <a:t>lukua…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7063" indent="-457200">
              <a:buFont typeface="+mj-lt"/>
              <a:buAutoNum type="alphaLcPeriod"/>
            </a:pPr>
            <a:r>
              <a:rPr lang="fi-FI" dirty="0"/>
              <a:t>Ajattelin erästä lukua 800 suurempaa kolminumeroista lukua. </a:t>
            </a:r>
            <a:endParaRPr lang="fi-FI" dirty="0" smtClean="0"/>
          </a:p>
          <a:p>
            <a:pPr marL="627063" indent="-457200">
              <a:buFont typeface="+mj-lt"/>
              <a:buAutoNum type="alphaLcPeriod"/>
            </a:pPr>
            <a:r>
              <a:rPr lang="fi-FI" dirty="0" smtClean="0"/>
              <a:t>Sen </a:t>
            </a:r>
            <a:r>
              <a:rPr lang="fi-FI" dirty="0"/>
              <a:t>kymmeniin pyöristetty likiarvo on suurempi </a:t>
            </a:r>
            <a:r>
              <a:rPr lang="fi-FI" dirty="0" smtClean="0"/>
              <a:t>kuin </a:t>
            </a:r>
            <a:r>
              <a:rPr lang="fi-FI" dirty="0"/>
              <a:t>satoihin pyöristetty likiarvo. </a:t>
            </a:r>
            <a:endParaRPr lang="fi-FI" dirty="0" smtClean="0"/>
          </a:p>
          <a:p>
            <a:pPr marL="627063" indent="-457200">
              <a:buFont typeface="+mj-lt"/>
              <a:buAutoNum type="alphaLcPeriod"/>
            </a:pPr>
            <a:r>
              <a:rPr lang="fi-FI" dirty="0" smtClean="0"/>
              <a:t>Ykkösten </a:t>
            </a:r>
            <a:r>
              <a:rPr lang="fi-FI" dirty="0"/>
              <a:t>ja </a:t>
            </a:r>
            <a:r>
              <a:rPr lang="fi-FI" dirty="0" smtClean="0"/>
              <a:t>kymmenien </a:t>
            </a:r>
            <a:r>
              <a:rPr lang="fi-FI" dirty="0"/>
              <a:t>lukumäärän summa on yhdeksän. </a:t>
            </a:r>
            <a:endParaRPr lang="fi-FI" dirty="0" smtClean="0"/>
          </a:p>
          <a:p>
            <a:pPr marL="627063" indent="-457200">
              <a:buFont typeface="+mj-lt"/>
              <a:buAutoNum type="alphaLcPeriod"/>
            </a:pPr>
            <a:r>
              <a:rPr lang="fi-FI" dirty="0" smtClean="0"/>
              <a:t>Siinä </a:t>
            </a:r>
            <a:r>
              <a:rPr lang="fi-FI" dirty="0"/>
              <a:t>on samoja numeroita. </a:t>
            </a:r>
            <a:endParaRPr lang="fi-FI" dirty="0" smtClean="0"/>
          </a:p>
          <a:p>
            <a:r>
              <a:rPr lang="fi-FI" dirty="0" smtClean="0"/>
              <a:t>Mikä </a:t>
            </a:r>
            <a:r>
              <a:rPr lang="fi-FI" dirty="0"/>
              <a:t>luku on kyseessä?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Voiko </a:t>
            </a:r>
            <a:r>
              <a:rPr lang="fi-FI" dirty="0"/>
              <a:t>lukuja olla useampiakin?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18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</a:t>
            </a:r>
            <a:r>
              <a:rPr lang="fi-FI" dirty="0" smtClean="0"/>
              <a:t>jattelin </a:t>
            </a:r>
            <a:r>
              <a:rPr lang="fi-FI" dirty="0"/>
              <a:t>erästä </a:t>
            </a:r>
            <a:r>
              <a:rPr lang="fi-FI" dirty="0" smtClean="0"/>
              <a:t>lukua…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Luvun </a:t>
            </a:r>
            <a:r>
              <a:rPr lang="fi-FI" dirty="0"/>
              <a:t>satoihin pyöristetty likiarvo on 500. </a:t>
            </a:r>
          </a:p>
          <a:p>
            <a:pPr lvl="0"/>
            <a:r>
              <a:rPr lang="fi-FI" dirty="0" smtClean="0"/>
              <a:t>Kymmenten </a:t>
            </a:r>
            <a:r>
              <a:rPr lang="fi-FI" dirty="0"/>
              <a:t>ja ykkösten lukumäärä on </a:t>
            </a:r>
            <a:r>
              <a:rPr lang="fi-FI" dirty="0" smtClean="0"/>
              <a:t>yhteensä seitsemän</a:t>
            </a:r>
            <a:r>
              <a:rPr lang="fi-FI" dirty="0"/>
              <a:t>. </a:t>
            </a:r>
            <a:endParaRPr lang="fi-FI" dirty="0" smtClean="0"/>
          </a:p>
          <a:p>
            <a:pPr lvl="0"/>
            <a:r>
              <a:rPr lang="fi-FI" dirty="0" smtClean="0"/>
              <a:t>Mikä </a:t>
            </a:r>
            <a:r>
              <a:rPr lang="fi-FI" dirty="0"/>
              <a:t>ajateltu luku mahtaa olla</a:t>
            </a:r>
            <a:r>
              <a:rPr lang="fi-FI" dirty="0" smtClean="0"/>
              <a:t>? Luettele kaikki mahdolliset.</a:t>
            </a:r>
            <a:r>
              <a:rPr lang="fi-FI" dirty="0"/>
              <a:t/>
            </a:r>
            <a:br>
              <a:rPr lang="fi-FI" dirty="0"/>
            </a:br>
            <a:endParaRPr lang="fi-FI" dirty="0" smtClean="0"/>
          </a:p>
          <a:p>
            <a:pPr lvl="0"/>
            <a:endParaRPr lang="fi-FI" dirty="0" smtClean="0"/>
          </a:p>
          <a:p>
            <a:pPr lvl="0"/>
            <a:endParaRPr lang="fi-FI" dirty="0"/>
          </a:p>
          <a:p>
            <a:pPr lvl="0"/>
            <a:endParaRPr lang="fi-FI" dirty="0" smtClean="0"/>
          </a:p>
          <a:p>
            <a:pPr lvl="0"/>
            <a:r>
              <a:rPr lang="fi-FI" dirty="0" smtClean="0"/>
              <a:t>Valitse luvuista yksi </a:t>
            </a:r>
            <a:r>
              <a:rPr lang="fi-FI" dirty="0"/>
              <a:t>luku. Kirjoita ominaisuuksia, jotka ovat tosia valitsemasi luvusta</a:t>
            </a:r>
            <a:r>
              <a:rPr lang="fi-FI" dirty="0" smtClean="0"/>
              <a:t>. 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19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</a:t>
            </a:r>
            <a:r>
              <a:rPr lang="fi-FI" dirty="0" smtClean="0"/>
              <a:t>jattelin </a:t>
            </a:r>
            <a:r>
              <a:rPr lang="fi-FI" dirty="0"/>
              <a:t>erästä </a:t>
            </a:r>
            <a:r>
              <a:rPr lang="fi-FI" dirty="0" smtClean="0"/>
              <a:t>lukua…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Luvun </a:t>
            </a:r>
            <a:r>
              <a:rPr lang="fi-FI" dirty="0"/>
              <a:t>satoihin pyöristetty likiarvo on 10 suurempi kuin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sen </a:t>
            </a:r>
            <a:r>
              <a:rPr lang="fi-FI" dirty="0"/>
              <a:t>kymmeniin pyöristetty likiarvo. </a:t>
            </a:r>
            <a:endParaRPr lang="fi-FI" dirty="0" smtClean="0"/>
          </a:p>
          <a:p>
            <a:pPr lvl="0"/>
            <a:r>
              <a:rPr lang="fi-FI" dirty="0" smtClean="0"/>
              <a:t>Satojen </a:t>
            </a:r>
            <a:r>
              <a:rPr lang="fi-FI" dirty="0"/>
              <a:t>paikalla on 3.</a:t>
            </a:r>
          </a:p>
          <a:p>
            <a:pPr marL="627063" indent="-457200">
              <a:buFont typeface="+mj-lt"/>
              <a:buAutoNum type="alphaLcPeriod"/>
            </a:pPr>
            <a:r>
              <a:rPr lang="fi-FI" dirty="0" smtClean="0"/>
              <a:t>Mikä </a:t>
            </a:r>
            <a:r>
              <a:rPr lang="fi-FI" dirty="0"/>
              <a:t>ajateltu luku mahtaa olla?</a:t>
            </a:r>
            <a:br>
              <a:rPr lang="fi-FI" dirty="0"/>
            </a:br>
            <a:r>
              <a:rPr lang="fi-FI" dirty="0"/>
              <a:t>Luettele kaikki mahdolliset</a:t>
            </a:r>
            <a:r>
              <a:rPr lang="fi-FI" dirty="0" smtClean="0"/>
              <a:t>.</a:t>
            </a:r>
            <a:endParaRPr lang="fi-FI" dirty="0"/>
          </a:p>
          <a:p>
            <a:pPr marL="627063" indent="-457200">
              <a:buFont typeface="+mj-lt"/>
              <a:buAutoNum type="alphaLcPeriod"/>
            </a:pPr>
            <a:r>
              <a:rPr lang="fi-FI" dirty="0" smtClean="0"/>
              <a:t>Mikä </a:t>
            </a:r>
            <a:r>
              <a:rPr lang="fi-FI" dirty="0"/>
              <a:t>ajateltu luku mahtaa olla, jos siinä on samoja numeroita?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Luettele </a:t>
            </a:r>
            <a:r>
              <a:rPr lang="fi-FI" dirty="0"/>
              <a:t>kaikki mahdolliset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20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Vertaillaan </a:t>
            </a:r>
            <a:r>
              <a:rPr lang="fi-FI" dirty="0" smtClean="0"/>
              <a:t>lukuja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Kumpi </a:t>
            </a:r>
            <a:r>
              <a:rPr lang="fi-FI" dirty="0"/>
              <a:t>on suurempi? Kumpi on pienempi?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Kuinka </a:t>
            </a:r>
            <a:r>
              <a:rPr lang="fi-FI" dirty="0"/>
              <a:t>paljon suurempi tai pienempi?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Kuinka </a:t>
            </a:r>
            <a:r>
              <a:rPr lang="fi-FI" dirty="0"/>
              <a:t>monta kertaa niin suuri luku toiseen lukuun verrattuna?</a:t>
            </a:r>
          </a:p>
          <a:p>
            <a:pPr marL="627063" indent="-457200">
              <a:buFont typeface="+mj-lt"/>
              <a:buAutoNum type="alphaLcPeriod"/>
            </a:pPr>
            <a:r>
              <a:rPr lang="fi-FI" sz="2800" dirty="0" smtClean="0"/>
              <a:t>100 </a:t>
            </a:r>
            <a:r>
              <a:rPr lang="fi-FI" sz="2800" dirty="0"/>
              <a:t>ja 300</a:t>
            </a:r>
          </a:p>
          <a:p>
            <a:pPr marL="627063" indent="-457200">
              <a:buFont typeface="+mj-lt"/>
              <a:buAutoNum type="alphaLcPeriod"/>
            </a:pPr>
            <a:r>
              <a:rPr lang="fi-FI" sz="2800" dirty="0" smtClean="0"/>
              <a:t>500 </a:t>
            </a:r>
            <a:r>
              <a:rPr lang="fi-FI" sz="2800" dirty="0"/>
              <a:t>ja 1000</a:t>
            </a:r>
          </a:p>
          <a:p>
            <a:pPr marL="627063" indent="-457200">
              <a:buFont typeface="+mj-lt"/>
              <a:buAutoNum type="alphaLcPeriod"/>
            </a:pPr>
            <a:r>
              <a:rPr lang="fi-FI" sz="2800" dirty="0" smtClean="0"/>
              <a:t>900 </a:t>
            </a:r>
            <a:r>
              <a:rPr lang="fi-FI" sz="2800" dirty="0"/>
              <a:t>ja 300</a:t>
            </a:r>
          </a:p>
          <a:p>
            <a:pPr marL="627063" indent="-457200">
              <a:buFont typeface="+mj-lt"/>
              <a:buAutoNum type="alphaLcPeriod"/>
            </a:pPr>
            <a:r>
              <a:rPr lang="fi-FI" sz="2800" dirty="0" smtClean="0"/>
              <a:t>200 </a:t>
            </a:r>
            <a:r>
              <a:rPr lang="fi-FI" sz="2800" dirty="0"/>
              <a:t>ja 1000</a:t>
            </a:r>
          </a:p>
          <a:p>
            <a:r>
              <a:rPr lang="fi-FI" dirty="0"/>
              <a:t> </a:t>
            </a:r>
            <a:endParaRPr lang="fi-FI" b="1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21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69009" y="1803535"/>
            <a:ext cx="4160035" cy="5186729"/>
          </a:xfrm>
        </p:spPr>
        <p:txBody>
          <a:bodyPr/>
          <a:lstStyle/>
          <a:p>
            <a:r>
              <a:rPr lang="fi-FI" dirty="0" smtClean="0"/>
              <a:t>Hänen tyttärensä                              </a:t>
            </a:r>
            <a:br>
              <a:rPr lang="fi-FI" dirty="0" smtClean="0"/>
            </a:br>
            <a:r>
              <a:rPr lang="fi-FI" dirty="0" smtClean="0"/>
              <a:t>Hänen poikansa</a:t>
            </a:r>
          </a:p>
          <a:p>
            <a:pPr marL="201168" lvl="1" indent="0">
              <a:buNone/>
              <a:tabLst>
                <a:tab pos="2514600" algn="l"/>
              </a:tabLst>
            </a:pPr>
            <a:r>
              <a:rPr lang="fi-FI" dirty="0" smtClean="0"/>
              <a:t>			</a:t>
            </a:r>
            <a:r>
              <a:rPr lang="fi-FI" b="1" dirty="0" smtClean="0"/>
              <a:t>t</a:t>
            </a:r>
            <a:r>
              <a:rPr lang="fi-FI" dirty="0" smtClean="0"/>
              <a:t>otta/</a:t>
            </a:r>
            <a:r>
              <a:rPr lang="fi-FI" b="1" dirty="0" smtClean="0"/>
              <a:t>e</a:t>
            </a:r>
            <a:r>
              <a:rPr lang="fi-FI" dirty="0" smtClean="0"/>
              <a:t>pätotta</a:t>
            </a:r>
            <a:endParaRPr lang="fi-FI" dirty="0"/>
          </a:p>
          <a:p>
            <a:r>
              <a:rPr lang="fi-FI" dirty="0" smtClean="0"/>
              <a:t>M on A:n tytär.		_____</a:t>
            </a:r>
          </a:p>
          <a:p>
            <a:r>
              <a:rPr lang="fi-FI" dirty="0" smtClean="0"/>
              <a:t>B on J:n tytär.		_____</a:t>
            </a:r>
          </a:p>
          <a:p>
            <a:r>
              <a:rPr lang="fi-FI" dirty="0" smtClean="0"/>
              <a:t>C on Z:n serkku.		_____</a:t>
            </a:r>
          </a:p>
          <a:p>
            <a:r>
              <a:rPr lang="fi-FI" dirty="0" smtClean="0"/>
              <a:t>E on S:n lapsenlapsi.	_____</a:t>
            </a:r>
          </a:p>
          <a:p>
            <a:r>
              <a:rPr lang="fi-FI" dirty="0" smtClean="0"/>
              <a:t>A on E:n isoisä.		_____</a:t>
            </a:r>
          </a:p>
          <a:p>
            <a:r>
              <a:rPr lang="fi-FI" dirty="0" smtClean="0"/>
              <a:t>D on J:n sisar.		_____</a:t>
            </a:r>
          </a:p>
          <a:p>
            <a:r>
              <a:rPr lang="fi-FI" dirty="0" smtClean="0"/>
              <a:t>M on B:n äiti.		_____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22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Sukulaisia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06" y="2199035"/>
            <a:ext cx="4432703" cy="379907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31810" y="1777917"/>
            <a:ext cx="1518619" cy="32529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31810" y="2052436"/>
            <a:ext cx="1518618" cy="3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702733" y="1481667"/>
            <a:ext cx="7840134" cy="347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23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639" y="0"/>
            <a:ext cx="3831336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699" y="286604"/>
            <a:ext cx="8420099" cy="1450757"/>
          </a:xfrm>
          <a:solidFill>
            <a:schemeClr val="bg1"/>
          </a:solidFill>
          <a:effectLst/>
        </p:spPr>
        <p:txBody>
          <a:bodyPr/>
          <a:lstStyle/>
          <a:p>
            <a:r>
              <a:rPr lang="fi-FI" dirty="0" smtClean="0"/>
              <a:t>Etsi luvun 753 paikka lukusuorilta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393699" y="2245408"/>
            <a:ext cx="8293101" cy="685800"/>
            <a:chOff x="1134" y="8190"/>
            <a:chExt cx="8924" cy="1080"/>
          </a:xfrm>
        </p:grpSpPr>
        <p:sp>
          <p:nvSpPr>
            <p:cNvPr id="8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12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2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3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	        100	  200	       300	  400         500	 600	       700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i-FI" altLang="fi-FI" sz="1200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800	       900	1000       1100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1"/>
          <p:cNvGrpSpPr>
            <a:grpSpLocks noChangeAspect="1"/>
          </p:cNvGrpSpPr>
          <p:nvPr/>
        </p:nvGrpSpPr>
        <p:grpSpPr bwMode="auto">
          <a:xfrm>
            <a:off x="371288" y="3339098"/>
            <a:ext cx="8293101" cy="827405"/>
            <a:chOff x="1134" y="8190"/>
            <a:chExt cx="8924" cy="1303"/>
          </a:xfrm>
        </p:grpSpPr>
        <p:sp>
          <p:nvSpPr>
            <p:cNvPr id="2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29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700	         710	   720	        730	   740         750	 760	       770  </a:t>
              </a:r>
              <a:r>
                <a:rPr lang="fi-FI" altLang="fi-FI" sz="1200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       780</a:t>
              </a: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790	 800         810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1"/>
          <p:cNvGrpSpPr>
            <a:grpSpLocks noChangeAspect="1"/>
          </p:cNvGrpSpPr>
          <p:nvPr/>
        </p:nvGrpSpPr>
        <p:grpSpPr bwMode="auto">
          <a:xfrm>
            <a:off x="350843" y="4478906"/>
            <a:ext cx="8293101" cy="685800"/>
            <a:chOff x="1134" y="8190"/>
            <a:chExt cx="8924" cy="1080"/>
          </a:xfrm>
        </p:grpSpPr>
        <p:sp>
          <p:nvSpPr>
            <p:cNvPr id="4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46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8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750	        751	   752	       753	  754         755	 756	       757</a:t>
              </a:r>
              <a:r>
                <a:rPr lang="fi-FI" altLang="fi-FI" sz="1200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         758</a:t>
              </a: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	       759	</a:t>
              </a:r>
              <a:r>
                <a:rPr kumimoji="0" lang="fi-FI" altLang="fi-FI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760</a:t>
              </a: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761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0" name="Suora yhdysviiva 59"/>
          <p:cNvCxnSpPr/>
          <p:nvPr/>
        </p:nvCxnSpPr>
        <p:spPr>
          <a:xfrm flipV="1">
            <a:off x="5328130" y="2360023"/>
            <a:ext cx="663367" cy="665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yhdysviiva 63"/>
          <p:cNvCxnSpPr/>
          <p:nvPr/>
        </p:nvCxnSpPr>
        <p:spPr>
          <a:xfrm flipH="1">
            <a:off x="851327" y="2381034"/>
            <a:ext cx="4476803" cy="1211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uora yhdysviiva 65"/>
          <p:cNvCxnSpPr/>
          <p:nvPr/>
        </p:nvCxnSpPr>
        <p:spPr>
          <a:xfrm>
            <a:off x="6013867" y="2360023"/>
            <a:ext cx="1232740" cy="126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yhdysviiva 66"/>
          <p:cNvCxnSpPr/>
          <p:nvPr/>
        </p:nvCxnSpPr>
        <p:spPr>
          <a:xfrm flipV="1">
            <a:off x="4043612" y="3435537"/>
            <a:ext cx="663367" cy="666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yhdysviiva 67"/>
          <p:cNvCxnSpPr/>
          <p:nvPr/>
        </p:nvCxnSpPr>
        <p:spPr>
          <a:xfrm flipH="1">
            <a:off x="830882" y="3456548"/>
            <a:ext cx="3212731" cy="1263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yhdysviiva 68"/>
          <p:cNvCxnSpPr/>
          <p:nvPr/>
        </p:nvCxnSpPr>
        <p:spPr>
          <a:xfrm>
            <a:off x="4729349" y="3435537"/>
            <a:ext cx="2517258" cy="126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i 72"/>
          <p:cNvSpPr/>
          <p:nvPr/>
        </p:nvSpPr>
        <p:spPr>
          <a:xfrm>
            <a:off x="2704749" y="4700362"/>
            <a:ext cx="93320" cy="95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ekstiruutu 73"/>
          <p:cNvSpPr txBox="1"/>
          <p:nvPr/>
        </p:nvSpPr>
        <p:spPr>
          <a:xfrm>
            <a:off x="577131" y="2065849"/>
            <a:ext cx="70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Sadat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Tekstiruutu 74"/>
          <p:cNvSpPr txBox="1"/>
          <p:nvPr/>
        </p:nvSpPr>
        <p:spPr>
          <a:xfrm>
            <a:off x="582080" y="3086762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Kymmenet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Tekstiruutu 75"/>
          <p:cNvSpPr txBox="1"/>
          <p:nvPr/>
        </p:nvSpPr>
        <p:spPr>
          <a:xfrm>
            <a:off x="683921" y="4272241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kköset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0" name="Tekstiruutu 69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43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699" y="286604"/>
            <a:ext cx="8420099" cy="1450757"/>
          </a:xfrm>
          <a:solidFill>
            <a:schemeClr val="bg1"/>
          </a:solidFill>
          <a:effectLst/>
        </p:spPr>
        <p:txBody>
          <a:bodyPr/>
          <a:lstStyle/>
          <a:p>
            <a:r>
              <a:rPr lang="fi-FI" dirty="0" smtClean="0"/>
              <a:t>Etsi luvun 297 paikka lukusuorilta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393699" y="2245408"/>
            <a:ext cx="8293101" cy="685800"/>
            <a:chOff x="1134" y="8190"/>
            <a:chExt cx="8924" cy="1080"/>
          </a:xfrm>
        </p:grpSpPr>
        <p:sp>
          <p:nvSpPr>
            <p:cNvPr id="8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12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2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3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	        100	  200	       300	  400         500	 600	       700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i-FI" altLang="fi-FI" sz="1200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800	       900	1000       1100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1"/>
          <p:cNvGrpSpPr>
            <a:grpSpLocks noChangeAspect="1"/>
          </p:cNvGrpSpPr>
          <p:nvPr/>
        </p:nvGrpSpPr>
        <p:grpSpPr bwMode="auto">
          <a:xfrm>
            <a:off x="371288" y="3339098"/>
            <a:ext cx="8293101" cy="827405"/>
            <a:chOff x="1134" y="8190"/>
            <a:chExt cx="8924" cy="1303"/>
          </a:xfrm>
        </p:grpSpPr>
        <p:sp>
          <p:nvSpPr>
            <p:cNvPr id="2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29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200	         210	   220	        230	   240   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50	 260	       270  </a:t>
              </a:r>
              <a:r>
                <a:rPr lang="fi-FI" altLang="fi-FI" sz="1200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 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fi-FI" altLang="fi-FI" sz="1200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80</a:t>
              </a: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90	 300   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1"/>
          <p:cNvGrpSpPr>
            <a:grpSpLocks noChangeAspect="1"/>
          </p:cNvGrpSpPr>
          <p:nvPr/>
        </p:nvGrpSpPr>
        <p:grpSpPr bwMode="auto">
          <a:xfrm>
            <a:off x="426639" y="4489241"/>
            <a:ext cx="8293101" cy="685800"/>
            <a:chOff x="1134" y="8190"/>
            <a:chExt cx="8924" cy="1080"/>
          </a:xfrm>
        </p:grpSpPr>
        <p:sp>
          <p:nvSpPr>
            <p:cNvPr id="4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46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8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290	        291	   292         293	  294         295	 296       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i-FI" altLang="fi-FI" sz="1200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 297         298</a:t>
              </a: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	       299</a:t>
              </a:r>
              <a:r>
                <a:rPr kumimoji="0" lang="fi-FI" altLang="fi-FI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300</a:t>
              </a: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</a:t>
              </a:r>
              <a:r>
                <a:rPr lang="fi-FI" altLang="fi-FI" sz="1200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301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0" name="Suora yhdysviiva 59"/>
          <p:cNvCxnSpPr/>
          <p:nvPr/>
        </p:nvCxnSpPr>
        <p:spPr>
          <a:xfrm flipV="1">
            <a:off x="2157247" y="2318454"/>
            <a:ext cx="663367" cy="665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yhdysviiva 63"/>
          <p:cNvCxnSpPr/>
          <p:nvPr/>
        </p:nvCxnSpPr>
        <p:spPr>
          <a:xfrm flipH="1">
            <a:off x="873738" y="2339464"/>
            <a:ext cx="1283509" cy="1228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uora yhdysviiva 65"/>
          <p:cNvCxnSpPr/>
          <p:nvPr/>
        </p:nvCxnSpPr>
        <p:spPr>
          <a:xfrm>
            <a:off x="2764639" y="2315646"/>
            <a:ext cx="4441801" cy="1280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yhdysviiva 66"/>
          <p:cNvCxnSpPr/>
          <p:nvPr/>
        </p:nvCxnSpPr>
        <p:spPr>
          <a:xfrm flipV="1">
            <a:off x="6596579" y="3443408"/>
            <a:ext cx="663367" cy="666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yhdysviiva 67"/>
          <p:cNvCxnSpPr/>
          <p:nvPr/>
        </p:nvCxnSpPr>
        <p:spPr>
          <a:xfrm flipH="1">
            <a:off x="906678" y="3446738"/>
            <a:ext cx="5698223" cy="1234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yhdysviiva 68"/>
          <p:cNvCxnSpPr/>
          <p:nvPr/>
        </p:nvCxnSpPr>
        <p:spPr>
          <a:xfrm>
            <a:off x="7271154" y="3408079"/>
            <a:ext cx="32938" cy="1273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i 72"/>
          <p:cNvSpPr/>
          <p:nvPr/>
        </p:nvSpPr>
        <p:spPr>
          <a:xfrm>
            <a:off x="5338112" y="4698117"/>
            <a:ext cx="93320" cy="95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ekstiruutu 73"/>
          <p:cNvSpPr txBox="1"/>
          <p:nvPr/>
        </p:nvSpPr>
        <p:spPr>
          <a:xfrm>
            <a:off x="577131" y="2065849"/>
            <a:ext cx="70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Sadat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Tekstiruutu 74"/>
          <p:cNvSpPr txBox="1"/>
          <p:nvPr/>
        </p:nvSpPr>
        <p:spPr>
          <a:xfrm>
            <a:off x="582080" y="3086762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Kymmenet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Tekstiruutu 75"/>
          <p:cNvSpPr txBox="1"/>
          <p:nvPr/>
        </p:nvSpPr>
        <p:spPr>
          <a:xfrm>
            <a:off x="683921" y="4272241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kköset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0" name="Tekstiruutu 69"/>
          <p:cNvSpPr txBox="1"/>
          <p:nvPr/>
        </p:nvSpPr>
        <p:spPr>
          <a:xfrm>
            <a:off x="8448040" y="5825067"/>
            <a:ext cx="49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10</a:t>
            </a:r>
          </a:p>
          <a:p>
            <a:pPr algn="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27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699" y="286604"/>
            <a:ext cx="8420099" cy="1450757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r>
              <a:rPr lang="fi-FI" dirty="0" smtClean="0"/>
              <a:t>Missä on luku 643?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3700" y="1845734"/>
            <a:ext cx="8420099" cy="4237566"/>
          </a:xfrm>
          <a:solidFill>
            <a:schemeClr val="bg1"/>
          </a:solidFill>
        </p:spPr>
        <p:txBody>
          <a:bodyPr/>
          <a:lstStyle/>
          <a:p>
            <a:pPr marL="266700" indent="0">
              <a:buClr>
                <a:schemeClr val="bg2">
                  <a:lumMod val="50000"/>
                </a:schemeClr>
              </a:buClr>
              <a:buNone/>
            </a:pPr>
            <a:r>
              <a:rPr lang="fi-FI" dirty="0" smtClean="0"/>
              <a:t>Lisää puuttuvat luvut lukusuorille.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393699" y="2245408"/>
            <a:ext cx="8293101" cy="685800"/>
            <a:chOff x="1134" y="8190"/>
            <a:chExt cx="8924" cy="1080"/>
          </a:xfrm>
        </p:grpSpPr>
        <p:sp>
          <p:nvSpPr>
            <p:cNvPr id="8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12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2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3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	        100	  200	       300	  400         500	 600	       700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i-FI" altLang="fi-FI" sz="1200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800	       900	1000       1100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1"/>
          <p:cNvGrpSpPr>
            <a:grpSpLocks noChangeAspect="1"/>
          </p:cNvGrpSpPr>
          <p:nvPr/>
        </p:nvGrpSpPr>
        <p:grpSpPr bwMode="auto">
          <a:xfrm>
            <a:off x="371288" y="3339098"/>
            <a:ext cx="8293101" cy="827405"/>
            <a:chOff x="1134" y="8190"/>
            <a:chExt cx="8924" cy="1303"/>
          </a:xfrm>
        </p:grpSpPr>
        <p:sp>
          <p:nvSpPr>
            <p:cNvPr id="2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29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1"/>
          <p:cNvGrpSpPr>
            <a:grpSpLocks noChangeAspect="1"/>
          </p:cNvGrpSpPr>
          <p:nvPr/>
        </p:nvGrpSpPr>
        <p:grpSpPr bwMode="auto">
          <a:xfrm>
            <a:off x="350843" y="4478906"/>
            <a:ext cx="8293101" cy="685800"/>
            <a:chOff x="1134" y="8190"/>
            <a:chExt cx="8924" cy="1080"/>
          </a:xfrm>
        </p:grpSpPr>
        <p:sp>
          <p:nvSpPr>
            <p:cNvPr id="4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46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8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4" name="Tekstiruutu 73"/>
          <p:cNvSpPr txBox="1"/>
          <p:nvPr/>
        </p:nvSpPr>
        <p:spPr>
          <a:xfrm>
            <a:off x="577131" y="2065849"/>
            <a:ext cx="70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Sadat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Tekstiruutu 74"/>
          <p:cNvSpPr txBox="1"/>
          <p:nvPr/>
        </p:nvSpPr>
        <p:spPr>
          <a:xfrm>
            <a:off x="582080" y="3086762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Kymmenet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Tekstiruutu 75"/>
          <p:cNvSpPr txBox="1"/>
          <p:nvPr/>
        </p:nvSpPr>
        <p:spPr>
          <a:xfrm>
            <a:off x="683921" y="4272241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kköset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Tekstiruutu 60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38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699" y="286604"/>
            <a:ext cx="8420099" cy="1450757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r>
              <a:rPr lang="fi-FI" dirty="0" smtClean="0"/>
              <a:t>Missä on luku 706?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3700" y="1845734"/>
            <a:ext cx="8420099" cy="4237566"/>
          </a:xfrm>
          <a:solidFill>
            <a:schemeClr val="bg1"/>
          </a:solidFill>
        </p:spPr>
        <p:txBody>
          <a:bodyPr/>
          <a:lstStyle/>
          <a:p>
            <a:pPr marL="266700" indent="0">
              <a:buClr>
                <a:schemeClr val="bg2">
                  <a:lumMod val="50000"/>
                </a:schemeClr>
              </a:buClr>
              <a:buNone/>
            </a:pPr>
            <a:r>
              <a:rPr lang="fi-FI" dirty="0" smtClean="0"/>
              <a:t>Lisää puuttuvat luvut lukusuorille.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393699" y="2245408"/>
            <a:ext cx="8293101" cy="685800"/>
            <a:chOff x="1134" y="8190"/>
            <a:chExt cx="8924" cy="1080"/>
          </a:xfrm>
        </p:grpSpPr>
        <p:sp>
          <p:nvSpPr>
            <p:cNvPr id="8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12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2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3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	        100	  200	       300	  400         500	 600	       700</a:t>
              </a:r>
              <a:r>
                <a:rPr lang="fi-FI" altLang="fi-FI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i-FI" altLang="fi-FI" sz="1200" dirty="0" smtClean="0"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800	       900	1000       1100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1"/>
          <p:cNvGrpSpPr>
            <a:grpSpLocks noChangeAspect="1"/>
          </p:cNvGrpSpPr>
          <p:nvPr/>
        </p:nvGrpSpPr>
        <p:grpSpPr bwMode="auto">
          <a:xfrm>
            <a:off x="371288" y="3339098"/>
            <a:ext cx="8293101" cy="827405"/>
            <a:chOff x="1134" y="8190"/>
            <a:chExt cx="8924" cy="1303"/>
          </a:xfrm>
        </p:grpSpPr>
        <p:sp>
          <p:nvSpPr>
            <p:cNvPr id="2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29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5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1"/>
          <p:cNvGrpSpPr>
            <a:grpSpLocks noChangeAspect="1"/>
          </p:cNvGrpSpPr>
          <p:nvPr/>
        </p:nvGrpSpPr>
        <p:grpSpPr bwMode="auto">
          <a:xfrm>
            <a:off x="350843" y="4478906"/>
            <a:ext cx="8293101" cy="685800"/>
            <a:chOff x="1134" y="8190"/>
            <a:chExt cx="8924" cy="1080"/>
          </a:xfrm>
        </p:grpSpPr>
        <p:sp>
          <p:nvSpPr>
            <p:cNvPr id="4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8924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1374" y="8550"/>
              <a:ext cx="8400" cy="180"/>
              <a:chOff x="1374" y="8370"/>
              <a:chExt cx="7320" cy="360"/>
            </a:xfrm>
          </p:grpSpPr>
          <p:sp>
            <p:nvSpPr>
              <p:cNvPr id="46" name="AutoShape 17"/>
              <p:cNvSpPr>
                <a:spLocks noChangeShapeType="1"/>
              </p:cNvSpPr>
              <p:nvPr/>
            </p:nvSpPr>
            <p:spPr bwMode="auto">
              <a:xfrm>
                <a:off x="1374" y="8550"/>
                <a:ext cx="7320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AutoShape 16"/>
              <p:cNvSpPr>
                <a:spLocks noChangeShapeType="1"/>
              </p:cNvSpPr>
              <p:nvPr/>
            </p:nvSpPr>
            <p:spPr bwMode="auto">
              <a:xfrm>
                <a:off x="161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AutoShape 15"/>
              <p:cNvSpPr>
                <a:spLocks noChangeShapeType="1"/>
              </p:cNvSpPr>
              <p:nvPr/>
            </p:nvSpPr>
            <p:spPr bwMode="auto">
              <a:xfrm>
                <a:off x="2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AutoShape 14"/>
              <p:cNvSpPr>
                <a:spLocks noChangeShapeType="1"/>
              </p:cNvSpPr>
              <p:nvPr/>
            </p:nvSpPr>
            <p:spPr bwMode="auto">
              <a:xfrm>
                <a:off x="2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AutoShape 13"/>
              <p:cNvSpPr>
                <a:spLocks noChangeShapeType="1"/>
              </p:cNvSpPr>
              <p:nvPr/>
            </p:nvSpPr>
            <p:spPr bwMode="auto">
              <a:xfrm>
                <a:off x="3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AutoShape 12"/>
              <p:cNvSpPr>
                <a:spLocks noChangeShapeType="1"/>
              </p:cNvSpPr>
              <p:nvPr/>
            </p:nvSpPr>
            <p:spPr bwMode="auto">
              <a:xfrm>
                <a:off x="4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AutoShape 11"/>
              <p:cNvSpPr>
                <a:spLocks noChangeShapeType="1"/>
              </p:cNvSpPr>
              <p:nvPr/>
            </p:nvSpPr>
            <p:spPr bwMode="auto">
              <a:xfrm>
                <a:off x="46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AutoShape 10"/>
              <p:cNvSpPr>
                <a:spLocks noChangeShapeType="1"/>
              </p:cNvSpPr>
              <p:nvPr/>
            </p:nvSpPr>
            <p:spPr bwMode="auto">
              <a:xfrm>
                <a:off x="5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AutoShape 9"/>
              <p:cNvSpPr>
                <a:spLocks noChangeShapeType="1"/>
              </p:cNvSpPr>
              <p:nvPr/>
            </p:nvSpPr>
            <p:spPr bwMode="auto">
              <a:xfrm>
                <a:off x="58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AutoShape 8"/>
              <p:cNvSpPr>
                <a:spLocks noChangeShapeType="1"/>
              </p:cNvSpPr>
              <p:nvPr/>
            </p:nvSpPr>
            <p:spPr bwMode="auto">
              <a:xfrm>
                <a:off x="64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AutoShape 7"/>
              <p:cNvSpPr>
                <a:spLocks noChangeShapeType="1"/>
              </p:cNvSpPr>
              <p:nvPr/>
            </p:nvSpPr>
            <p:spPr bwMode="auto">
              <a:xfrm>
                <a:off x="70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AutoShape 6"/>
              <p:cNvSpPr>
                <a:spLocks noChangeShapeType="1"/>
              </p:cNvSpPr>
              <p:nvPr/>
            </p:nvSpPr>
            <p:spPr bwMode="auto">
              <a:xfrm>
                <a:off x="76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8" name="AutoShape 5"/>
              <p:cNvSpPr>
                <a:spLocks noChangeShapeType="1"/>
              </p:cNvSpPr>
              <p:nvPr/>
            </p:nvSpPr>
            <p:spPr bwMode="auto">
              <a:xfrm>
                <a:off x="8213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45" name="Text Box 3"/>
            <p:cNvSpPr txBox="1">
              <a:spLocks noChangeArrowheads="1"/>
            </p:cNvSpPr>
            <p:nvPr/>
          </p:nvSpPr>
          <p:spPr bwMode="auto">
            <a:xfrm>
              <a:off x="1374" y="8730"/>
              <a:ext cx="85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4" name="Tekstiruutu 73"/>
          <p:cNvSpPr txBox="1"/>
          <p:nvPr/>
        </p:nvSpPr>
        <p:spPr>
          <a:xfrm>
            <a:off x="577131" y="2065849"/>
            <a:ext cx="70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Sadat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Tekstiruutu 74"/>
          <p:cNvSpPr txBox="1"/>
          <p:nvPr/>
        </p:nvSpPr>
        <p:spPr>
          <a:xfrm>
            <a:off x="582080" y="3086762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Kymmenet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Tekstiruutu 75"/>
          <p:cNvSpPr txBox="1"/>
          <p:nvPr/>
        </p:nvSpPr>
        <p:spPr>
          <a:xfrm>
            <a:off x="683921" y="4272241"/>
            <a:ext cx="144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kköset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Tekstiruutu 60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44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Missä ovat </a:t>
            </a:r>
            <a:br>
              <a:rPr lang="fi-FI" dirty="0" smtClean="0"/>
            </a:br>
            <a:r>
              <a:rPr lang="fi-FI" dirty="0" smtClean="0"/>
              <a:t>149</a:t>
            </a:r>
            <a:r>
              <a:rPr lang="fi-FI" dirty="0"/>
              <a:t>, 640, 373, 902, </a:t>
            </a:r>
            <a:r>
              <a:rPr lang="fi-FI" dirty="0" smtClean="0"/>
              <a:t>498?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322997" y="18106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0" y="1958467"/>
            <a:ext cx="9021170" cy="685800"/>
            <a:chOff x="1134" y="8190"/>
            <a:chExt cx="9638" cy="1080"/>
          </a:xfrm>
        </p:grpSpPr>
        <p:sp>
          <p:nvSpPr>
            <p:cNvPr id="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9638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926" y="8550"/>
              <a:ext cx="7848" cy="180"/>
              <a:chOff x="1926" y="8370"/>
              <a:chExt cx="7848" cy="360"/>
            </a:xfrm>
          </p:grpSpPr>
          <p:sp>
            <p:nvSpPr>
              <p:cNvPr id="9" name="AutoShape 15"/>
              <p:cNvSpPr>
                <a:spLocks noChangeShapeType="1"/>
              </p:cNvSpPr>
              <p:nvPr/>
            </p:nvSpPr>
            <p:spPr bwMode="auto">
              <a:xfrm>
                <a:off x="1926" y="8550"/>
                <a:ext cx="7848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" name="AutoShape 14"/>
              <p:cNvSpPr>
                <a:spLocks noChangeShapeType="1"/>
              </p:cNvSpPr>
              <p:nvPr/>
            </p:nvSpPr>
            <p:spPr bwMode="auto">
              <a:xfrm>
                <a:off x="2337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" name="AutoShape 13"/>
              <p:cNvSpPr>
                <a:spLocks noChangeShapeType="1"/>
              </p:cNvSpPr>
              <p:nvPr/>
            </p:nvSpPr>
            <p:spPr bwMode="auto">
              <a:xfrm>
                <a:off x="302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AutoShape 12"/>
              <p:cNvSpPr>
                <a:spLocks noChangeShapeType="1"/>
              </p:cNvSpPr>
              <p:nvPr/>
            </p:nvSpPr>
            <p:spPr bwMode="auto">
              <a:xfrm>
                <a:off x="37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" name="AutoShape 11"/>
              <p:cNvSpPr>
                <a:spLocks noChangeShapeType="1"/>
              </p:cNvSpPr>
              <p:nvPr/>
            </p:nvSpPr>
            <p:spPr bwMode="auto">
              <a:xfrm>
                <a:off x="4402" y="8370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AutoShape 10"/>
              <p:cNvSpPr>
                <a:spLocks noChangeShapeType="1"/>
              </p:cNvSpPr>
              <p:nvPr/>
            </p:nvSpPr>
            <p:spPr bwMode="auto">
              <a:xfrm>
                <a:off x="5091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AutoShape 9"/>
              <p:cNvSpPr>
                <a:spLocks noChangeShapeType="1"/>
              </p:cNvSpPr>
              <p:nvPr/>
            </p:nvSpPr>
            <p:spPr bwMode="auto">
              <a:xfrm>
                <a:off x="5779" y="8370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AutoShape 8"/>
              <p:cNvSpPr>
                <a:spLocks noChangeShapeType="1"/>
              </p:cNvSpPr>
              <p:nvPr/>
            </p:nvSpPr>
            <p:spPr bwMode="auto">
              <a:xfrm>
                <a:off x="6468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AutoShape 7"/>
              <p:cNvSpPr>
                <a:spLocks noChangeShapeType="1"/>
              </p:cNvSpPr>
              <p:nvPr/>
            </p:nvSpPr>
            <p:spPr bwMode="auto">
              <a:xfrm>
                <a:off x="7156" y="8370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AutoShape 6"/>
              <p:cNvSpPr>
                <a:spLocks noChangeShapeType="1"/>
              </p:cNvSpPr>
              <p:nvPr/>
            </p:nvSpPr>
            <p:spPr bwMode="auto">
              <a:xfrm>
                <a:off x="784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AutoShape 5"/>
              <p:cNvSpPr>
                <a:spLocks noChangeShapeType="1"/>
              </p:cNvSpPr>
              <p:nvPr/>
            </p:nvSpPr>
            <p:spPr bwMode="auto">
              <a:xfrm>
                <a:off x="853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AutoShape 4"/>
              <p:cNvSpPr>
                <a:spLocks noChangeShapeType="1"/>
              </p:cNvSpPr>
              <p:nvPr/>
            </p:nvSpPr>
            <p:spPr bwMode="auto">
              <a:xfrm>
                <a:off x="9222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684" y="8736"/>
              <a:ext cx="8400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0									                                                            1000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1414818" y="26021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22" name="Group 19"/>
          <p:cNvGrpSpPr>
            <a:grpSpLocks noChangeAspect="1"/>
          </p:cNvGrpSpPr>
          <p:nvPr/>
        </p:nvGrpSpPr>
        <p:grpSpPr bwMode="auto">
          <a:xfrm>
            <a:off x="1087219" y="2690971"/>
            <a:ext cx="6119813" cy="685800"/>
            <a:chOff x="1134" y="8190"/>
            <a:chExt cx="9638" cy="1080"/>
          </a:xfrm>
        </p:grpSpPr>
        <p:sp>
          <p:nvSpPr>
            <p:cNvPr id="2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9638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926" y="8550"/>
              <a:ext cx="3697" cy="180"/>
              <a:chOff x="1926" y="8370"/>
              <a:chExt cx="3697" cy="360"/>
            </a:xfrm>
          </p:grpSpPr>
          <p:sp>
            <p:nvSpPr>
              <p:cNvPr id="35" name="AutoShape 36"/>
              <p:cNvSpPr>
                <a:spLocks noChangeShapeType="1"/>
              </p:cNvSpPr>
              <p:nvPr/>
            </p:nvSpPr>
            <p:spPr bwMode="auto">
              <a:xfrm>
                <a:off x="1926" y="8550"/>
                <a:ext cx="3697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6" name="AutoShape 35"/>
              <p:cNvSpPr>
                <a:spLocks noChangeShapeType="1"/>
              </p:cNvSpPr>
              <p:nvPr/>
            </p:nvSpPr>
            <p:spPr bwMode="auto">
              <a:xfrm>
                <a:off x="2337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7" name="AutoShape 34"/>
              <p:cNvSpPr>
                <a:spLocks noChangeShapeType="1"/>
              </p:cNvSpPr>
              <p:nvPr/>
            </p:nvSpPr>
            <p:spPr bwMode="auto">
              <a:xfrm>
                <a:off x="302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8" name="AutoShape 33"/>
              <p:cNvSpPr>
                <a:spLocks noChangeShapeType="1"/>
              </p:cNvSpPr>
              <p:nvPr/>
            </p:nvSpPr>
            <p:spPr bwMode="auto">
              <a:xfrm>
                <a:off x="37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AutoShape 32"/>
              <p:cNvSpPr>
                <a:spLocks noChangeShapeType="1"/>
              </p:cNvSpPr>
              <p:nvPr/>
            </p:nvSpPr>
            <p:spPr bwMode="auto">
              <a:xfrm>
                <a:off x="4402" y="8370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0" name="AutoShape 31"/>
              <p:cNvSpPr>
                <a:spLocks noChangeShapeType="1"/>
              </p:cNvSpPr>
              <p:nvPr/>
            </p:nvSpPr>
            <p:spPr bwMode="auto">
              <a:xfrm>
                <a:off x="5091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1717" y="8730"/>
              <a:ext cx="4197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200			      600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6573" y="8744"/>
              <a:ext cx="4199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500					1000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7" name="Group 20"/>
            <p:cNvGrpSpPr>
              <a:grpSpLocks/>
            </p:cNvGrpSpPr>
            <p:nvPr/>
          </p:nvGrpSpPr>
          <p:grpSpPr bwMode="auto">
            <a:xfrm>
              <a:off x="6450" y="8550"/>
              <a:ext cx="4187" cy="196"/>
              <a:chOff x="6450" y="8384"/>
              <a:chExt cx="4187" cy="362"/>
            </a:xfrm>
          </p:grpSpPr>
          <p:sp>
            <p:nvSpPr>
              <p:cNvPr id="28" name="AutoShape 27"/>
              <p:cNvSpPr>
                <a:spLocks noChangeShapeType="1"/>
              </p:cNvSpPr>
              <p:nvPr/>
            </p:nvSpPr>
            <p:spPr bwMode="auto">
              <a:xfrm>
                <a:off x="6450" y="8564"/>
                <a:ext cx="4187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9" name="AutoShape 26"/>
              <p:cNvSpPr>
                <a:spLocks noChangeShapeType="1"/>
              </p:cNvSpPr>
              <p:nvPr/>
            </p:nvSpPr>
            <p:spPr bwMode="auto">
              <a:xfrm>
                <a:off x="6861" y="8384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0" name="AutoShape 25"/>
              <p:cNvSpPr>
                <a:spLocks noChangeShapeType="1"/>
              </p:cNvSpPr>
              <p:nvPr/>
            </p:nvSpPr>
            <p:spPr bwMode="auto">
              <a:xfrm>
                <a:off x="7549" y="8384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1" name="AutoShape 24"/>
              <p:cNvSpPr>
                <a:spLocks noChangeShapeType="1"/>
              </p:cNvSpPr>
              <p:nvPr/>
            </p:nvSpPr>
            <p:spPr bwMode="auto">
              <a:xfrm>
                <a:off x="8238" y="8384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2" name="AutoShape 23"/>
              <p:cNvSpPr>
                <a:spLocks noChangeShapeType="1"/>
              </p:cNvSpPr>
              <p:nvPr/>
            </p:nvSpPr>
            <p:spPr bwMode="auto">
              <a:xfrm>
                <a:off x="8926" y="8384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3" name="AutoShape 22"/>
              <p:cNvSpPr>
                <a:spLocks noChangeShapeType="1"/>
              </p:cNvSpPr>
              <p:nvPr/>
            </p:nvSpPr>
            <p:spPr bwMode="auto">
              <a:xfrm>
                <a:off x="9615" y="8384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4" name="AutoShape 21"/>
              <p:cNvSpPr>
                <a:spLocks noChangeShapeType="1"/>
              </p:cNvSpPr>
              <p:nvPr/>
            </p:nvSpPr>
            <p:spPr bwMode="auto">
              <a:xfrm>
                <a:off x="10275" y="8386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41" name="Rectangle 57"/>
          <p:cNvSpPr>
            <a:spLocks noChangeArrowheads="1"/>
          </p:cNvSpPr>
          <p:nvPr/>
        </p:nvSpPr>
        <p:spPr bwMode="auto">
          <a:xfrm>
            <a:off x="602776" y="33063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 bwMode="auto">
          <a:xfrm>
            <a:off x="982348" y="3634746"/>
            <a:ext cx="6119813" cy="685800"/>
            <a:chOff x="1134" y="8190"/>
            <a:chExt cx="9638" cy="1080"/>
          </a:xfrm>
        </p:grpSpPr>
        <p:sp>
          <p:nvSpPr>
            <p:cNvPr id="43" name="AutoShape 56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9638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1926" y="8550"/>
              <a:ext cx="7848" cy="180"/>
              <a:chOff x="1926" y="8370"/>
              <a:chExt cx="7848" cy="360"/>
            </a:xfrm>
          </p:grpSpPr>
          <p:sp>
            <p:nvSpPr>
              <p:cNvPr id="46" name="AutoShape 55"/>
              <p:cNvSpPr>
                <a:spLocks noChangeShapeType="1"/>
              </p:cNvSpPr>
              <p:nvPr/>
            </p:nvSpPr>
            <p:spPr bwMode="auto">
              <a:xfrm>
                <a:off x="1926" y="8550"/>
                <a:ext cx="7848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AutoShape 54"/>
              <p:cNvSpPr>
                <a:spLocks noChangeShapeType="1"/>
              </p:cNvSpPr>
              <p:nvPr/>
            </p:nvSpPr>
            <p:spPr bwMode="auto">
              <a:xfrm>
                <a:off x="2337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AutoShape 53"/>
              <p:cNvSpPr>
                <a:spLocks noChangeShapeType="1"/>
              </p:cNvSpPr>
              <p:nvPr/>
            </p:nvSpPr>
            <p:spPr bwMode="auto">
              <a:xfrm>
                <a:off x="302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AutoShape 52"/>
              <p:cNvSpPr>
                <a:spLocks noChangeShapeType="1"/>
              </p:cNvSpPr>
              <p:nvPr/>
            </p:nvSpPr>
            <p:spPr bwMode="auto">
              <a:xfrm>
                <a:off x="37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AutoShape 51"/>
              <p:cNvSpPr>
                <a:spLocks noChangeShapeType="1"/>
              </p:cNvSpPr>
              <p:nvPr/>
            </p:nvSpPr>
            <p:spPr bwMode="auto">
              <a:xfrm>
                <a:off x="4402" y="8370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AutoShape 50"/>
              <p:cNvSpPr>
                <a:spLocks noChangeShapeType="1"/>
              </p:cNvSpPr>
              <p:nvPr/>
            </p:nvSpPr>
            <p:spPr bwMode="auto">
              <a:xfrm>
                <a:off x="5091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AutoShape 49"/>
              <p:cNvSpPr>
                <a:spLocks noChangeShapeType="1"/>
              </p:cNvSpPr>
              <p:nvPr/>
            </p:nvSpPr>
            <p:spPr bwMode="auto">
              <a:xfrm>
                <a:off x="5779" y="8370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AutoShape 48"/>
              <p:cNvSpPr>
                <a:spLocks noChangeShapeType="1"/>
              </p:cNvSpPr>
              <p:nvPr/>
            </p:nvSpPr>
            <p:spPr bwMode="auto">
              <a:xfrm>
                <a:off x="6468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AutoShape 47"/>
              <p:cNvSpPr>
                <a:spLocks noChangeShapeType="1"/>
              </p:cNvSpPr>
              <p:nvPr/>
            </p:nvSpPr>
            <p:spPr bwMode="auto">
              <a:xfrm>
                <a:off x="7156" y="8370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AutoShape 46"/>
              <p:cNvSpPr>
                <a:spLocks noChangeShapeType="1"/>
              </p:cNvSpPr>
              <p:nvPr/>
            </p:nvSpPr>
            <p:spPr bwMode="auto">
              <a:xfrm>
                <a:off x="784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AutoShape 45"/>
              <p:cNvSpPr>
                <a:spLocks noChangeShapeType="1"/>
              </p:cNvSpPr>
              <p:nvPr/>
            </p:nvSpPr>
            <p:spPr bwMode="auto">
              <a:xfrm>
                <a:off x="853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AutoShape 44"/>
              <p:cNvSpPr>
                <a:spLocks noChangeShapeType="1"/>
              </p:cNvSpPr>
              <p:nvPr/>
            </p:nvSpPr>
            <p:spPr bwMode="auto">
              <a:xfrm>
                <a:off x="9222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1753" y="8745"/>
              <a:ext cx="8400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100									       200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8" name="Rectangle 112"/>
          <p:cNvSpPr>
            <a:spLocks noChangeArrowheads="1"/>
          </p:cNvSpPr>
          <p:nvPr/>
        </p:nvSpPr>
        <p:spPr bwMode="auto">
          <a:xfrm>
            <a:off x="1105670" y="429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59" name="Group 59"/>
          <p:cNvGrpSpPr>
            <a:grpSpLocks noChangeAspect="1"/>
          </p:cNvGrpSpPr>
          <p:nvPr/>
        </p:nvGrpSpPr>
        <p:grpSpPr bwMode="auto">
          <a:xfrm>
            <a:off x="1323535" y="4562991"/>
            <a:ext cx="6048375" cy="933454"/>
            <a:chOff x="2034" y="3090"/>
            <a:chExt cx="9524" cy="1469"/>
          </a:xfrm>
        </p:grpSpPr>
        <p:sp>
          <p:nvSpPr>
            <p:cNvPr id="60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2034" y="3090"/>
              <a:ext cx="9524" cy="1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AutoShape 110"/>
            <p:cNvSpPr>
              <a:spLocks noChangeShapeType="1"/>
            </p:cNvSpPr>
            <p:nvPr/>
          </p:nvSpPr>
          <p:spPr bwMode="auto">
            <a:xfrm>
              <a:off x="2616" y="3684"/>
              <a:ext cx="3423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AutoShape 109"/>
            <p:cNvSpPr>
              <a:spLocks noChangeShapeType="1"/>
            </p:cNvSpPr>
            <p:nvPr/>
          </p:nvSpPr>
          <p:spPr bwMode="auto">
            <a:xfrm>
              <a:off x="2699" y="3648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AutoShape 108"/>
            <p:cNvSpPr>
              <a:spLocks noChangeShapeType="1"/>
            </p:cNvSpPr>
            <p:nvPr/>
          </p:nvSpPr>
          <p:spPr bwMode="auto">
            <a:xfrm>
              <a:off x="2793" y="3648"/>
              <a:ext cx="0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AutoShape 107"/>
            <p:cNvSpPr>
              <a:spLocks noChangeShapeType="1"/>
            </p:cNvSpPr>
            <p:nvPr/>
          </p:nvSpPr>
          <p:spPr bwMode="auto">
            <a:xfrm>
              <a:off x="2889" y="3614"/>
              <a:ext cx="1" cy="1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AutoShape 106"/>
            <p:cNvSpPr>
              <a:spLocks noChangeShapeType="1"/>
            </p:cNvSpPr>
            <p:nvPr/>
          </p:nvSpPr>
          <p:spPr bwMode="auto">
            <a:xfrm flipH="1">
              <a:off x="3354" y="3539"/>
              <a:ext cx="3" cy="3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AutoShape 105"/>
            <p:cNvSpPr>
              <a:spLocks noChangeShapeType="1"/>
            </p:cNvSpPr>
            <p:nvPr/>
          </p:nvSpPr>
          <p:spPr bwMode="auto">
            <a:xfrm>
              <a:off x="3169" y="3646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AutoShape 104"/>
            <p:cNvSpPr>
              <a:spLocks noChangeShapeType="1"/>
            </p:cNvSpPr>
            <p:nvPr/>
          </p:nvSpPr>
          <p:spPr bwMode="auto">
            <a:xfrm>
              <a:off x="2988" y="3648"/>
              <a:ext cx="1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AutoShape 103"/>
            <p:cNvSpPr>
              <a:spLocks noChangeShapeType="1"/>
            </p:cNvSpPr>
            <p:nvPr/>
          </p:nvSpPr>
          <p:spPr bwMode="auto">
            <a:xfrm>
              <a:off x="3086" y="3648"/>
              <a:ext cx="0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AutoShape 102"/>
            <p:cNvSpPr>
              <a:spLocks noChangeShapeType="1"/>
            </p:cNvSpPr>
            <p:nvPr/>
          </p:nvSpPr>
          <p:spPr bwMode="auto">
            <a:xfrm>
              <a:off x="3261" y="3646"/>
              <a:ext cx="0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70" name="Group 91"/>
            <p:cNvGrpSpPr>
              <a:grpSpLocks/>
            </p:cNvGrpSpPr>
            <p:nvPr/>
          </p:nvGrpSpPr>
          <p:grpSpPr bwMode="auto">
            <a:xfrm>
              <a:off x="3439" y="3537"/>
              <a:ext cx="839" cy="334"/>
              <a:chOff x="1317" y="11322"/>
              <a:chExt cx="1087" cy="720"/>
            </a:xfrm>
          </p:grpSpPr>
          <p:sp>
            <p:nvSpPr>
              <p:cNvPr id="102" name="AutoShape 101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3" name="AutoShape 100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4" name="AutoShape 99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5" name="AutoShape 98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6" name="AutoShape 97"/>
              <p:cNvSpPr>
                <a:spLocks noChangeShapeType="1"/>
              </p:cNvSpPr>
              <p:nvPr/>
            </p:nvSpPr>
            <p:spPr bwMode="auto">
              <a:xfrm>
                <a:off x="1797" y="11484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7" name="AutoShape 96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8" name="AutoShape 95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9" name="AutoShape 94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0" name="AutoShape 93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1" name="AutoShape 92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71" name="Group 80"/>
            <p:cNvGrpSpPr>
              <a:grpSpLocks/>
            </p:cNvGrpSpPr>
            <p:nvPr/>
          </p:nvGrpSpPr>
          <p:grpSpPr bwMode="auto">
            <a:xfrm>
              <a:off x="4368" y="3537"/>
              <a:ext cx="838" cy="334"/>
              <a:chOff x="1317" y="11322"/>
              <a:chExt cx="1087" cy="720"/>
            </a:xfrm>
          </p:grpSpPr>
          <p:sp>
            <p:nvSpPr>
              <p:cNvPr id="92" name="AutoShape 90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3" name="AutoShape 89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4" name="AutoShape 88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5" name="AutoShape 87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6" name="AutoShape 86"/>
              <p:cNvSpPr>
                <a:spLocks noChangeShapeType="1"/>
              </p:cNvSpPr>
              <p:nvPr/>
            </p:nvSpPr>
            <p:spPr bwMode="auto">
              <a:xfrm>
                <a:off x="1797" y="11484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7" name="AutoShape 85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8" name="AutoShape 84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9" name="AutoShape 83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0" name="AutoShape 82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1" name="AutoShape 81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72" name="Group 71"/>
            <p:cNvGrpSpPr>
              <a:grpSpLocks/>
            </p:cNvGrpSpPr>
            <p:nvPr/>
          </p:nvGrpSpPr>
          <p:grpSpPr bwMode="auto">
            <a:xfrm>
              <a:off x="5296" y="3614"/>
              <a:ext cx="651" cy="164"/>
              <a:chOff x="5296" y="3614"/>
              <a:chExt cx="651" cy="164"/>
            </a:xfrm>
          </p:grpSpPr>
          <p:sp>
            <p:nvSpPr>
              <p:cNvPr id="84" name="AutoShape 79"/>
              <p:cNvSpPr>
                <a:spLocks noChangeShapeType="1"/>
              </p:cNvSpPr>
              <p:nvPr/>
            </p:nvSpPr>
            <p:spPr bwMode="auto">
              <a:xfrm>
                <a:off x="5477" y="3648"/>
                <a:ext cx="0" cy="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5" name="AutoShape 78"/>
              <p:cNvSpPr>
                <a:spLocks noChangeShapeType="1"/>
              </p:cNvSpPr>
              <p:nvPr/>
            </p:nvSpPr>
            <p:spPr bwMode="auto">
              <a:xfrm>
                <a:off x="5296" y="3650"/>
                <a:ext cx="1" cy="8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6" name="AutoShape 77"/>
              <p:cNvSpPr>
                <a:spLocks noChangeShapeType="1"/>
              </p:cNvSpPr>
              <p:nvPr/>
            </p:nvSpPr>
            <p:spPr bwMode="auto">
              <a:xfrm>
                <a:off x="5393" y="3651"/>
                <a:ext cx="1" cy="8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7" name="AutoShape 76"/>
              <p:cNvSpPr>
                <a:spLocks noChangeShapeType="1"/>
              </p:cNvSpPr>
              <p:nvPr/>
            </p:nvSpPr>
            <p:spPr bwMode="auto">
              <a:xfrm>
                <a:off x="5570" y="3648"/>
                <a:ext cx="1" cy="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8" name="AutoShape 75"/>
              <p:cNvSpPr>
                <a:spLocks noChangeShapeType="1"/>
              </p:cNvSpPr>
              <p:nvPr/>
            </p:nvSpPr>
            <p:spPr bwMode="auto">
              <a:xfrm>
                <a:off x="5666" y="3614"/>
                <a:ext cx="1" cy="16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9" name="AutoShape 74"/>
              <p:cNvSpPr>
                <a:spLocks noChangeShapeType="1"/>
              </p:cNvSpPr>
              <p:nvPr/>
            </p:nvSpPr>
            <p:spPr bwMode="auto">
              <a:xfrm>
                <a:off x="5947" y="3646"/>
                <a:ext cx="0" cy="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0" name="AutoShape 73"/>
              <p:cNvSpPr>
                <a:spLocks noChangeShapeType="1"/>
              </p:cNvSpPr>
              <p:nvPr/>
            </p:nvSpPr>
            <p:spPr bwMode="auto">
              <a:xfrm>
                <a:off x="5766" y="3648"/>
                <a:ext cx="1" cy="8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1" name="AutoShape 72"/>
              <p:cNvSpPr>
                <a:spLocks noChangeShapeType="1"/>
              </p:cNvSpPr>
              <p:nvPr/>
            </p:nvSpPr>
            <p:spPr bwMode="auto">
              <a:xfrm>
                <a:off x="5863" y="3648"/>
                <a:ext cx="1" cy="8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73" name="Text Box 70"/>
            <p:cNvSpPr txBox="1">
              <a:spLocks noChangeArrowheads="1"/>
            </p:cNvSpPr>
            <p:nvPr/>
          </p:nvSpPr>
          <p:spPr bwMode="auto">
            <a:xfrm>
              <a:off x="2354" y="3804"/>
              <a:ext cx="4103" cy="4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350                                   650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Text Box 69"/>
            <p:cNvSpPr txBox="1">
              <a:spLocks noChangeArrowheads="1"/>
            </p:cNvSpPr>
            <p:nvPr/>
          </p:nvSpPr>
          <p:spPr bwMode="auto">
            <a:xfrm>
              <a:off x="6438" y="3795"/>
              <a:ext cx="4851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860						 920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5" name="Group 60"/>
            <p:cNvGrpSpPr>
              <a:grpSpLocks/>
            </p:cNvGrpSpPr>
            <p:nvPr/>
          </p:nvGrpSpPr>
          <p:grpSpPr bwMode="auto">
            <a:xfrm>
              <a:off x="6315" y="3589"/>
              <a:ext cx="4974" cy="214"/>
              <a:chOff x="6315" y="3393"/>
              <a:chExt cx="4974" cy="362"/>
            </a:xfrm>
          </p:grpSpPr>
          <p:sp>
            <p:nvSpPr>
              <p:cNvPr id="76" name="AutoShape 68"/>
              <p:cNvSpPr>
                <a:spLocks noChangeShapeType="1"/>
              </p:cNvSpPr>
              <p:nvPr/>
            </p:nvSpPr>
            <p:spPr bwMode="auto">
              <a:xfrm>
                <a:off x="6315" y="3573"/>
                <a:ext cx="4974" cy="4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7" name="AutoShape 67"/>
              <p:cNvSpPr>
                <a:spLocks noChangeShapeType="1"/>
              </p:cNvSpPr>
              <p:nvPr/>
            </p:nvSpPr>
            <p:spPr bwMode="auto">
              <a:xfrm>
                <a:off x="6726" y="3393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8" name="AutoShape 66"/>
              <p:cNvSpPr>
                <a:spLocks noChangeShapeType="1"/>
              </p:cNvSpPr>
              <p:nvPr/>
            </p:nvSpPr>
            <p:spPr bwMode="auto">
              <a:xfrm>
                <a:off x="7414" y="3393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9" name="AutoShape 65"/>
              <p:cNvSpPr>
                <a:spLocks noChangeShapeType="1"/>
              </p:cNvSpPr>
              <p:nvPr/>
            </p:nvSpPr>
            <p:spPr bwMode="auto">
              <a:xfrm>
                <a:off x="8103" y="3393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0" name="AutoShape 64"/>
              <p:cNvSpPr>
                <a:spLocks noChangeShapeType="1"/>
              </p:cNvSpPr>
              <p:nvPr/>
            </p:nvSpPr>
            <p:spPr bwMode="auto">
              <a:xfrm>
                <a:off x="8791" y="3393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1" name="AutoShape 63"/>
              <p:cNvSpPr>
                <a:spLocks noChangeShapeType="1"/>
              </p:cNvSpPr>
              <p:nvPr/>
            </p:nvSpPr>
            <p:spPr bwMode="auto">
              <a:xfrm>
                <a:off x="9480" y="3393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2" name="AutoShape 62"/>
              <p:cNvSpPr>
                <a:spLocks noChangeShapeType="1"/>
              </p:cNvSpPr>
              <p:nvPr/>
            </p:nvSpPr>
            <p:spPr bwMode="auto">
              <a:xfrm>
                <a:off x="10140" y="3395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3" name="AutoShape 61"/>
              <p:cNvSpPr>
                <a:spLocks noChangeShapeType="1"/>
              </p:cNvSpPr>
              <p:nvPr/>
            </p:nvSpPr>
            <p:spPr bwMode="auto">
              <a:xfrm>
                <a:off x="10790" y="3395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12" name="Tekstiruutu 111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13</a:t>
            </a:r>
            <a:endParaRPr lang="fi-FI" dirty="0"/>
          </a:p>
        </p:txBody>
      </p:sp>
      <p:pic>
        <p:nvPicPr>
          <p:cNvPr id="113" name="Kuva 1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Rakenna ja kirjoita lukuja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fi-FI" dirty="0" smtClean="0"/>
              <a:t>4 </a:t>
            </a:r>
            <a:r>
              <a:rPr lang="fi-FI" dirty="0"/>
              <a:t>kymmentä + 2 sataa +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1 </a:t>
            </a:r>
            <a:r>
              <a:rPr lang="fi-FI" dirty="0"/>
              <a:t>ykkönen</a:t>
            </a:r>
          </a:p>
          <a:p>
            <a:pPr marL="457200" indent="-457200">
              <a:buFont typeface="+mj-lt"/>
              <a:buAutoNum type="alphaLcPeriod"/>
            </a:pPr>
            <a:r>
              <a:rPr lang="fi-FI" dirty="0"/>
              <a:t>7 ykköstä + 8 kymmentä +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6 </a:t>
            </a:r>
            <a:r>
              <a:rPr lang="fi-FI" dirty="0"/>
              <a:t>sataa</a:t>
            </a:r>
          </a:p>
          <a:p>
            <a:pPr marL="457200" indent="-457200">
              <a:buFont typeface="+mj-lt"/>
              <a:buAutoNum type="alphaLcPeriod"/>
            </a:pPr>
            <a:r>
              <a:rPr lang="fi-FI" dirty="0"/>
              <a:t>7 sataa + 8 ykköstä +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6 </a:t>
            </a:r>
            <a:r>
              <a:rPr lang="fi-FI" dirty="0"/>
              <a:t>kymmentä</a:t>
            </a:r>
          </a:p>
          <a:p>
            <a:pPr marL="457200" indent="-457200">
              <a:buFont typeface="+mj-lt"/>
              <a:buAutoNum type="alphaLcPeriod"/>
            </a:pPr>
            <a:r>
              <a:rPr lang="fi-FI" dirty="0"/>
              <a:t>76 ykköstä</a:t>
            </a:r>
          </a:p>
          <a:p>
            <a:pPr marL="457200" indent="-457200">
              <a:buFont typeface="+mj-lt"/>
              <a:buAutoNum type="alphaLcPeriod"/>
            </a:pPr>
            <a:r>
              <a:rPr lang="fi-FI" dirty="0"/>
              <a:t>76 ykköstä ja 22 kymmentä</a:t>
            </a:r>
          </a:p>
          <a:p>
            <a:pPr marL="457200" indent="-457200">
              <a:buFont typeface="+mj-lt"/>
              <a:buAutoNum type="alphaLcPeriod"/>
            </a:pPr>
            <a:r>
              <a:rPr lang="fi-FI" dirty="0"/>
              <a:t>10 </a:t>
            </a:r>
            <a:r>
              <a:rPr lang="fi-FI" dirty="0" smtClean="0"/>
              <a:t>sataa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7"/>
            </a:pPr>
            <a:r>
              <a:rPr lang="fi-FI" dirty="0"/>
              <a:t>5 sataa + 13 ykköstä</a:t>
            </a:r>
          </a:p>
          <a:p>
            <a:pPr marL="457200" indent="-457200">
              <a:buFont typeface="+mj-lt"/>
              <a:buAutoNum type="alphaLcPeriod" startAt="7"/>
            </a:pPr>
            <a:r>
              <a:rPr lang="fi-FI" dirty="0"/>
              <a:t>5 sataa + 101 ykköstä</a:t>
            </a:r>
          </a:p>
          <a:p>
            <a:pPr marL="457200" indent="-457200">
              <a:buFont typeface="+mj-lt"/>
              <a:buAutoNum type="alphaLcPeriod" startAt="7"/>
            </a:pPr>
            <a:r>
              <a:rPr lang="fi-FI" dirty="0"/>
              <a:t>3 sataa + 18 kymmentä +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6 </a:t>
            </a:r>
            <a:r>
              <a:rPr lang="fi-FI" dirty="0"/>
              <a:t>ykköstä</a:t>
            </a:r>
          </a:p>
          <a:p>
            <a:pPr marL="457200" indent="-457200">
              <a:buFont typeface="+mj-lt"/>
              <a:buAutoNum type="alphaLcPeriod" startAt="7"/>
            </a:pPr>
            <a:r>
              <a:rPr lang="fi-FI" dirty="0"/>
              <a:t>45 kymmentä + 5 sataa +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50 </a:t>
            </a:r>
            <a:r>
              <a:rPr lang="fi-FI" dirty="0"/>
              <a:t>ykköstä</a:t>
            </a:r>
          </a:p>
          <a:p>
            <a:pPr marL="457200" indent="-457200">
              <a:buFont typeface="+mj-lt"/>
              <a:buAutoNum type="alphaLcPeriod" startAt="7"/>
            </a:pPr>
            <a:r>
              <a:rPr lang="fi-FI" dirty="0"/>
              <a:t>55 kymmentä + 29 ykköstä +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1 </a:t>
            </a:r>
            <a:r>
              <a:rPr lang="fi-FI" dirty="0"/>
              <a:t>sata</a:t>
            </a:r>
          </a:p>
          <a:p>
            <a:pPr marL="457200" indent="-457200">
              <a:buFont typeface="+mj-lt"/>
              <a:buAutoNum type="alphaLcPeriod" startAt="7"/>
            </a:pPr>
            <a:r>
              <a:rPr lang="fi-FI" dirty="0"/>
              <a:t>2 sataa + 38 kymmentä +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38 </a:t>
            </a:r>
            <a:r>
              <a:rPr lang="fi-FI" dirty="0"/>
              <a:t>ykköstä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Tekstiruutu 5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14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Lukujen järjestäminen </a:t>
            </a:r>
            <a:r>
              <a:rPr lang="fi-FI" dirty="0" smtClean="0"/>
              <a:t>suuruusjärjestykseen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Lue </a:t>
            </a:r>
            <a:r>
              <a:rPr lang="fi-FI" dirty="0"/>
              <a:t>kaikki luvut ääneen. </a:t>
            </a:r>
            <a:r>
              <a:rPr lang="fi-FI" dirty="0" smtClean="0"/>
              <a:t>Sijoita </a:t>
            </a:r>
            <a:r>
              <a:rPr lang="fi-FI" dirty="0"/>
              <a:t>ne lukusuoralle ja </a:t>
            </a:r>
            <a:r>
              <a:rPr lang="fi-FI" dirty="0" smtClean="0"/>
              <a:t>kirjoita </a:t>
            </a:r>
            <a:r>
              <a:rPr lang="fi-FI" dirty="0"/>
              <a:t>lukujono pienimmästä suurimpaan sekä suurimmasta pienimpään. </a:t>
            </a:r>
            <a:endParaRPr lang="fi-FI" dirty="0" smtClean="0"/>
          </a:p>
          <a:p>
            <a:pPr lvl="0"/>
            <a:r>
              <a:rPr lang="fi-FI" dirty="0"/>
              <a:t>756, 765, 705, 706, 565, 556, 506, 557, 607, 605</a:t>
            </a:r>
            <a:endParaRPr lang="fi-FI" b="1" dirty="0"/>
          </a:p>
          <a:p>
            <a:endParaRPr lang="fi-FI" b="1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Valitse </a:t>
            </a:r>
            <a:r>
              <a:rPr lang="fi-FI" dirty="0"/>
              <a:t>muutama luku, </a:t>
            </a:r>
            <a:r>
              <a:rPr lang="fi-FI" dirty="0" smtClean="0"/>
              <a:t>jonka kirjoitat </a:t>
            </a:r>
            <a:r>
              <a:rPr lang="fi-FI" dirty="0"/>
              <a:t>myös lukuyksiköiden </a:t>
            </a:r>
            <a:r>
              <a:rPr lang="fi-FI" dirty="0" err="1"/>
              <a:t>hajotelmana</a:t>
            </a:r>
            <a:r>
              <a:rPr lang="fi-FI" dirty="0"/>
              <a:t>,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esim</a:t>
            </a:r>
            <a:r>
              <a:rPr lang="fi-FI" dirty="0"/>
              <a:t>. </a:t>
            </a:r>
            <a:r>
              <a:rPr lang="fi-FI" dirty="0" smtClean="0"/>
              <a:t>756 </a:t>
            </a:r>
            <a:r>
              <a:rPr lang="fi-FI" dirty="0"/>
              <a:t>= </a:t>
            </a:r>
            <a:r>
              <a:rPr lang="fi-FI" dirty="0" smtClean="0"/>
              <a:t>700 </a:t>
            </a:r>
            <a:r>
              <a:rPr lang="fi-FI" dirty="0"/>
              <a:t>+ </a:t>
            </a:r>
            <a:r>
              <a:rPr lang="fi-FI" dirty="0" smtClean="0"/>
              <a:t>50 </a:t>
            </a:r>
            <a:r>
              <a:rPr lang="fi-FI" dirty="0"/>
              <a:t>+ </a:t>
            </a:r>
            <a:r>
              <a:rPr lang="fi-FI" dirty="0" smtClean="0"/>
              <a:t>6.</a:t>
            </a:r>
            <a:endParaRPr lang="fi-FI" b="1" dirty="0"/>
          </a:p>
          <a:p>
            <a:r>
              <a:rPr lang="fi-FI" dirty="0"/>
              <a:t> </a:t>
            </a:r>
            <a:endParaRPr lang="fi-FI" b="1" dirty="0"/>
          </a:p>
          <a:p>
            <a:r>
              <a:rPr lang="fi-FI" b="1" dirty="0"/>
              <a:t> 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0" y="2947930"/>
            <a:ext cx="9021170" cy="685800"/>
            <a:chOff x="1134" y="8190"/>
            <a:chExt cx="9638" cy="1080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9638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926" y="8550"/>
              <a:ext cx="7848" cy="180"/>
              <a:chOff x="1926" y="8370"/>
              <a:chExt cx="7848" cy="360"/>
            </a:xfrm>
          </p:grpSpPr>
          <p:sp>
            <p:nvSpPr>
              <p:cNvPr id="10" name="AutoShape 15"/>
              <p:cNvSpPr>
                <a:spLocks noChangeShapeType="1"/>
              </p:cNvSpPr>
              <p:nvPr/>
            </p:nvSpPr>
            <p:spPr bwMode="auto">
              <a:xfrm>
                <a:off x="1926" y="8550"/>
                <a:ext cx="7848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" name="AutoShape 14"/>
              <p:cNvSpPr>
                <a:spLocks noChangeShapeType="1"/>
              </p:cNvSpPr>
              <p:nvPr/>
            </p:nvSpPr>
            <p:spPr bwMode="auto">
              <a:xfrm>
                <a:off x="2337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AutoShape 13"/>
              <p:cNvSpPr>
                <a:spLocks noChangeShapeType="1"/>
              </p:cNvSpPr>
              <p:nvPr/>
            </p:nvSpPr>
            <p:spPr bwMode="auto">
              <a:xfrm>
                <a:off x="302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" name="AutoShape 12"/>
              <p:cNvSpPr>
                <a:spLocks noChangeShapeType="1"/>
              </p:cNvSpPr>
              <p:nvPr/>
            </p:nvSpPr>
            <p:spPr bwMode="auto">
              <a:xfrm>
                <a:off x="37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AutoShape 11"/>
              <p:cNvSpPr>
                <a:spLocks noChangeShapeType="1"/>
              </p:cNvSpPr>
              <p:nvPr/>
            </p:nvSpPr>
            <p:spPr bwMode="auto">
              <a:xfrm>
                <a:off x="4402" y="8370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AutoShape 10"/>
              <p:cNvSpPr>
                <a:spLocks noChangeShapeType="1"/>
              </p:cNvSpPr>
              <p:nvPr/>
            </p:nvSpPr>
            <p:spPr bwMode="auto">
              <a:xfrm>
                <a:off x="5091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AutoShape 9"/>
              <p:cNvSpPr>
                <a:spLocks noChangeShapeType="1"/>
              </p:cNvSpPr>
              <p:nvPr/>
            </p:nvSpPr>
            <p:spPr bwMode="auto">
              <a:xfrm>
                <a:off x="5779" y="8370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AutoShape 8"/>
              <p:cNvSpPr>
                <a:spLocks noChangeShapeType="1"/>
              </p:cNvSpPr>
              <p:nvPr/>
            </p:nvSpPr>
            <p:spPr bwMode="auto">
              <a:xfrm>
                <a:off x="6468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AutoShape 7"/>
              <p:cNvSpPr>
                <a:spLocks noChangeShapeType="1"/>
              </p:cNvSpPr>
              <p:nvPr/>
            </p:nvSpPr>
            <p:spPr bwMode="auto">
              <a:xfrm>
                <a:off x="7156" y="8370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AutoShape 6"/>
              <p:cNvSpPr>
                <a:spLocks noChangeShapeType="1"/>
              </p:cNvSpPr>
              <p:nvPr/>
            </p:nvSpPr>
            <p:spPr bwMode="auto">
              <a:xfrm>
                <a:off x="784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AutoShape 5"/>
              <p:cNvSpPr>
                <a:spLocks noChangeShapeType="1"/>
              </p:cNvSpPr>
              <p:nvPr/>
            </p:nvSpPr>
            <p:spPr bwMode="auto">
              <a:xfrm>
                <a:off x="853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AutoShape 4"/>
              <p:cNvSpPr>
                <a:spLocks noChangeShapeType="1"/>
              </p:cNvSpPr>
              <p:nvPr/>
            </p:nvSpPr>
            <p:spPr bwMode="auto">
              <a:xfrm>
                <a:off x="9222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684" y="8736"/>
              <a:ext cx="8400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926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0									                                                            1000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15</a:t>
            </a:r>
            <a:endParaRPr lang="fi-FI" dirty="0"/>
          </a:p>
        </p:txBody>
      </p:sp>
      <p:pic>
        <p:nvPicPr>
          <p:cNvPr id="23" name="Kuva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Lukujen järjestäminen </a:t>
            </a:r>
            <a:r>
              <a:rPr lang="fi-FI" dirty="0" smtClean="0"/>
              <a:t>suuruusjärjestykseen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Lue </a:t>
            </a:r>
            <a:r>
              <a:rPr lang="fi-FI" dirty="0"/>
              <a:t>kaikki luvut ääneen. </a:t>
            </a:r>
            <a:r>
              <a:rPr lang="fi-FI" dirty="0" smtClean="0"/>
              <a:t>Sijoita </a:t>
            </a:r>
            <a:r>
              <a:rPr lang="fi-FI" dirty="0"/>
              <a:t>ne lukusuoralle ja </a:t>
            </a:r>
            <a:r>
              <a:rPr lang="fi-FI" dirty="0" smtClean="0"/>
              <a:t>kirjoita </a:t>
            </a:r>
            <a:r>
              <a:rPr lang="fi-FI" dirty="0"/>
              <a:t>lukujono pienimmästä suurimpaan sekä suurimmasta pienimpään. </a:t>
            </a:r>
            <a:endParaRPr lang="fi-FI" dirty="0" smtClean="0"/>
          </a:p>
          <a:p>
            <a:pPr lvl="0"/>
            <a:r>
              <a:rPr lang="fi-FI" dirty="0"/>
              <a:t>980, 809, 890, 908, 89, 989, 889, 898, 98, 8, </a:t>
            </a:r>
            <a:r>
              <a:rPr lang="fi-FI" dirty="0" smtClean="0"/>
              <a:t>0</a:t>
            </a:r>
            <a:endParaRPr lang="fi-FI" b="1" dirty="0"/>
          </a:p>
          <a:p>
            <a:endParaRPr lang="fi-FI" b="1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Valitse </a:t>
            </a:r>
            <a:r>
              <a:rPr lang="fi-FI" dirty="0"/>
              <a:t>muutama luku, </a:t>
            </a:r>
            <a:r>
              <a:rPr lang="fi-FI" dirty="0" smtClean="0"/>
              <a:t>jonka kirjoitat </a:t>
            </a:r>
            <a:r>
              <a:rPr lang="fi-FI" dirty="0"/>
              <a:t>myös lukuyksiköiden </a:t>
            </a:r>
            <a:r>
              <a:rPr lang="fi-FI" dirty="0" err="1"/>
              <a:t>hajotelmana</a:t>
            </a:r>
            <a:r>
              <a:rPr lang="fi-FI" dirty="0"/>
              <a:t>,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esim</a:t>
            </a:r>
            <a:r>
              <a:rPr lang="fi-FI" dirty="0"/>
              <a:t>. 989 = 900 + 80 + 9.</a:t>
            </a:r>
            <a:endParaRPr lang="fi-FI" b="1" dirty="0"/>
          </a:p>
          <a:p>
            <a:r>
              <a:rPr lang="fi-FI" dirty="0"/>
              <a:t> </a:t>
            </a:r>
            <a:endParaRPr lang="fi-FI" b="1" dirty="0"/>
          </a:p>
          <a:p>
            <a:r>
              <a:rPr lang="fi-FI" b="1" dirty="0"/>
              <a:t> 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Lukualue 0-1000                                                                                     © Varga–Neményi ry 2016</a:t>
            </a:r>
            <a:endParaRPr lang="en-US" dirty="0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0" y="2947930"/>
            <a:ext cx="9021170" cy="685800"/>
            <a:chOff x="1134" y="8190"/>
            <a:chExt cx="9638" cy="1080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134" y="8190"/>
              <a:ext cx="9638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926" y="8550"/>
              <a:ext cx="7848" cy="180"/>
              <a:chOff x="1926" y="8370"/>
              <a:chExt cx="7848" cy="360"/>
            </a:xfrm>
          </p:grpSpPr>
          <p:sp>
            <p:nvSpPr>
              <p:cNvPr id="10" name="AutoShape 15"/>
              <p:cNvSpPr>
                <a:spLocks noChangeShapeType="1"/>
              </p:cNvSpPr>
              <p:nvPr/>
            </p:nvSpPr>
            <p:spPr bwMode="auto">
              <a:xfrm>
                <a:off x="1926" y="8550"/>
                <a:ext cx="7848" cy="1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" name="AutoShape 14"/>
              <p:cNvSpPr>
                <a:spLocks noChangeShapeType="1"/>
              </p:cNvSpPr>
              <p:nvPr/>
            </p:nvSpPr>
            <p:spPr bwMode="auto">
              <a:xfrm>
                <a:off x="2337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AutoShape 13"/>
              <p:cNvSpPr>
                <a:spLocks noChangeShapeType="1"/>
              </p:cNvSpPr>
              <p:nvPr/>
            </p:nvSpPr>
            <p:spPr bwMode="auto">
              <a:xfrm>
                <a:off x="302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" name="AutoShape 12"/>
              <p:cNvSpPr>
                <a:spLocks noChangeShapeType="1"/>
              </p:cNvSpPr>
              <p:nvPr/>
            </p:nvSpPr>
            <p:spPr bwMode="auto">
              <a:xfrm>
                <a:off x="3714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AutoShape 11"/>
              <p:cNvSpPr>
                <a:spLocks noChangeShapeType="1"/>
              </p:cNvSpPr>
              <p:nvPr/>
            </p:nvSpPr>
            <p:spPr bwMode="auto">
              <a:xfrm>
                <a:off x="4402" y="8370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AutoShape 10"/>
              <p:cNvSpPr>
                <a:spLocks noChangeShapeType="1"/>
              </p:cNvSpPr>
              <p:nvPr/>
            </p:nvSpPr>
            <p:spPr bwMode="auto">
              <a:xfrm>
                <a:off x="5091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AutoShape 9"/>
              <p:cNvSpPr>
                <a:spLocks noChangeShapeType="1"/>
              </p:cNvSpPr>
              <p:nvPr/>
            </p:nvSpPr>
            <p:spPr bwMode="auto">
              <a:xfrm>
                <a:off x="5779" y="8370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AutoShape 8"/>
              <p:cNvSpPr>
                <a:spLocks noChangeShapeType="1"/>
              </p:cNvSpPr>
              <p:nvPr/>
            </p:nvSpPr>
            <p:spPr bwMode="auto">
              <a:xfrm>
                <a:off x="6468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AutoShape 7"/>
              <p:cNvSpPr>
                <a:spLocks noChangeShapeType="1"/>
              </p:cNvSpPr>
              <p:nvPr/>
            </p:nvSpPr>
            <p:spPr bwMode="auto">
              <a:xfrm>
                <a:off x="7156" y="8370"/>
                <a:ext cx="2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9" name="AutoShape 6"/>
              <p:cNvSpPr>
                <a:spLocks noChangeShapeType="1"/>
              </p:cNvSpPr>
              <p:nvPr/>
            </p:nvSpPr>
            <p:spPr bwMode="auto">
              <a:xfrm>
                <a:off x="784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AutoShape 5"/>
              <p:cNvSpPr>
                <a:spLocks noChangeShapeType="1"/>
              </p:cNvSpPr>
              <p:nvPr/>
            </p:nvSpPr>
            <p:spPr bwMode="auto">
              <a:xfrm>
                <a:off x="8535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AutoShape 4"/>
              <p:cNvSpPr>
                <a:spLocks noChangeShapeType="1"/>
              </p:cNvSpPr>
              <p:nvPr/>
            </p:nvSpPr>
            <p:spPr bwMode="auto">
              <a:xfrm>
                <a:off x="9222" y="8370"/>
                <a:ext cx="1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684" y="8736"/>
              <a:ext cx="8400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44463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8613" algn="l"/>
                  <a:tab pos="746125" algn="l"/>
                  <a:tab pos="1200150" algn="l"/>
                  <a:tab pos="1644650" algn="l"/>
                  <a:tab pos="2079625" algn="l"/>
                  <a:tab pos="2506663" algn="l"/>
                  <a:tab pos="2943225" algn="l"/>
                  <a:tab pos="3395663" algn="l"/>
                  <a:tab pos="3840163" algn="l"/>
                  <a:tab pos="4222750" algn="l"/>
                  <a:tab pos="4657725" algn="l"/>
                </a:tabLst>
              </a:pPr>
              <a:r>
                <a:rPr kumimoji="0" lang="fi-FI" altLang="fi-FI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0									                                                            1000</a:t>
              </a:r>
              <a:endParaRPr kumimoji="0" lang="fi-FI" alt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16</a:t>
            </a:r>
            <a:endParaRPr lang="fi-FI" dirty="0"/>
          </a:p>
        </p:txBody>
      </p:sp>
      <p:pic>
        <p:nvPicPr>
          <p:cNvPr id="23" name="Kuva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Matematiikkaa 3a</Template>
  <TotalTime>508</TotalTime>
  <Words>471</Words>
  <Application>Microsoft Office PowerPoint</Application>
  <PresentationFormat>Näytössä katseltava diaesitys (4:3)</PresentationFormat>
  <Paragraphs>143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Retro</vt:lpstr>
      <vt:lpstr>Matematiikkaa 3a</vt:lpstr>
      <vt:lpstr>Etsi luvun 753 paikka lukusuorilta</vt:lpstr>
      <vt:lpstr>Etsi luvun 297 paikka lukusuorilta</vt:lpstr>
      <vt:lpstr>Missä on luku 643?</vt:lpstr>
      <vt:lpstr>Missä on luku 706?</vt:lpstr>
      <vt:lpstr>Missä ovat  149, 640, 373, 902, 498?</vt:lpstr>
      <vt:lpstr>Rakenna ja kirjoita lukuja </vt:lpstr>
      <vt:lpstr>Lukujen järjestäminen suuruusjärjestykseen</vt:lpstr>
      <vt:lpstr>Lukujen järjestäminen suuruusjärjestykseen</vt:lpstr>
      <vt:lpstr>Ajattelin erästä lukua, jonka…</vt:lpstr>
      <vt:lpstr>Ajattelin erästä lukua…</vt:lpstr>
      <vt:lpstr>Ajattelin erästä lukua…</vt:lpstr>
      <vt:lpstr>Ajattelin erästä lukua…</vt:lpstr>
      <vt:lpstr>Vertaillaan lukuja</vt:lpstr>
      <vt:lpstr>Sukulaisia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 a</dc:title>
  <dc:creator>Anni Lampinen</dc:creator>
  <cp:lastModifiedBy>Anni Lampinen</cp:lastModifiedBy>
  <cp:revision>64</cp:revision>
  <dcterms:created xsi:type="dcterms:W3CDTF">2015-07-24T15:03:20Z</dcterms:created>
  <dcterms:modified xsi:type="dcterms:W3CDTF">2016-08-09T18:29:53Z</dcterms:modified>
</cp:coreProperties>
</file>