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1" r:id="rId1"/>
  </p:sldMasterIdLst>
  <p:notesMasterIdLst>
    <p:notesMasterId r:id="rId11"/>
  </p:notesMasterIdLst>
  <p:handoutMasterIdLst>
    <p:handoutMasterId r:id="rId12"/>
  </p:handoutMasterIdLst>
  <p:sldIdLst>
    <p:sldId id="257" r:id="rId2"/>
    <p:sldId id="297" r:id="rId3"/>
    <p:sldId id="300" r:id="rId4"/>
    <p:sldId id="266" r:id="rId5"/>
    <p:sldId id="301" r:id="rId6"/>
    <p:sldId id="302" r:id="rId7"/>
    <p:sldId id="303" r:id="rId8"/>
    <p:sldId id="304" r:id="rId9"/>
    <p:sldId id="30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62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46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114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i-FI" dirty="0"/>
              <a:t>Matematiikkaa 3 a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45353-1F76-420A-AC5D-D0BBB0464E36}" type="datetimeFigureOut">
              <a:rPr lang="fi-FI" smtClean="0"/>
              <a:t>28.6.2020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© Varga-Neményi ry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3F0A2-25AF-4A3B-ACAF-60035A349D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982510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3BEC7-BD03-43B0-8772-302C3931CB5C}" type="datetimeFigureOut">
              <a:rPr lang="fi-FI" smtClean="0"/>
              <a:t>28.6.2020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© Varga-Neményi ry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21096-9700-4748-A5F8-C68D204D64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587391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Varga-Neményi ry</a:t>
            </a:r>
          </a:p>
        </p:txBody>
      </p:sp>
    </p:spTree>
    <p:extLst>
      <p:ext uri="{BB962C8B-B14F-4D97-AF65-F5344CB8AC3E}">
        <p14:creationId xmlns:p14="http://schemas.microsoft.com/office/powerpoint/2010/main" val="4097662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9B97-8DA9-4F1D-9D77-8B13A6CF2D8E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4a, Lukualue 0 – 10 000 © Varga–Neményi ry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110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8DB8E-82AB-4D99-A01E-1E449134EFA7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4a, Lukualue 0 – 10 000 © Varga–Neményi ry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056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8AB38-5190-419A-A686-E87936C11360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4a, Lukualue 0 – 10 000 © Varga–Neményi ry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232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10DC-CC03-42DA-8A38-95B969D49ACF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4a, Lukualue 0 – 10 000 © Varga–Neményi ry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313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EA25-5B0B-47C6-A63C-F2BB8FE9E753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4a, Lukualue 0 – 10 000 © Varga–Neményi ry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426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440B-C59D-4217-A84C-20809C86C3AC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4a, Lukualue 0 – 10 000 © Varga–Neményi ry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230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5AD5-1677-4608-B062-A2B7CCD71016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4a, Lukualue 0 – 10 000 © Varga–Neményi ry 2019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473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41218-62CE-415E-99C6-FD77E9859918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4a, Lukualue 0 – 10 000 © Varga–Neményi ry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641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6F62A-BB33-4C1B-9A02-18993EE51D4B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Matematiikkaa 4a, Lukualue 0 – 10 000 © Varga–Neményi ry 2019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73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721A3DF-256B-4C65-9E46-21A9E11D1048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Matematiikkaa 4a, Lukualue 0 – 10 000 © Varga–Neményi ry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410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44A2-6CA2-4A78-B5B4-8898E882DCDC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4a, Lukualue 0 – 10 000 © Varga–Neményi ry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096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243271B-FC3F-44A0-AF09-7D1935E2B4B0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fi-FI"/>
              <a:t>Matematiikkaa 4a, Lukualue 0 – 10 000 © Varga–Neményi ry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895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t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1446" y="6052205"/>
            <a:ext cx="2880000" cy="725537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5400" dirty="0"/>
              <a:t>Matematiikkaa 4a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Lukualue 0 – 10 000</a:t>
            </a:r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4a, Lukualue 0 – 10 000 © Varga–Neményi ry 2019</a:t>
            </a:r>
            <a:endParaRPr lang="en-US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00D3E99A-F23C-4252-9A1F-E7DADB986D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88" t="-1" b="47240"/>
          <a:stretch/>
        </p:blipFill>
        <p:spPr>
          <a:xfrm>
            <a:off x="0" y="-17727"/>
            <a:ext cx="9183328" cy="493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22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3699" y="286604"/>
            <a:ext cx="8420099" cy="1450757"/>
          </a:xfrm>
          <a:solidFill>
            <a:schemeClr val="bg1"/>
          </a:solidFill>
          <a:effectLst/>
        </p:spPr>
        <p:txBody>
          <a:bodyPr/>
          <a:lstStyle/>
          <a:p>
            <a:r>
              <a:rPr lang="fi-FI" dirty="0"/>
              <a:t>Etsi luvun 4753 paikka lukusuorilta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Matematiikkaa 4a, Lukualue 0 – 10 000 © Varga–Neményi ry 2019</a:t>
            </a:r>
            <a:endParaRPr lang="en-US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pSp>
        <p:nvGrpSpPr>
          <p:cNvPr id="7" name="Group 1"/>
          <p:cNvGrpSpPr>
            <a:grpSpLocks noChangeAspect="1"/>
          </p:cNvGrpSpPr>
          <p:nvPr/>
        </p:nvGrpSpPr>
        <p:grpSpPr bwMode="auto">
          <a:xfrm>
            <a:off x="393699" y="3228632"/>
            <a:ext cx="8293101" cy="685800"/>
            <a:chOff x="1134" y="8190"/>
            <a:chExt cx="8924" cy="1080"/>
          </a:xfrm>
        </p:grpSpPr>
        <p:sp>
          <p:nvSpPr>
            <p:cNvPr id="8" name="AutoShape 18"/>
            <p:cNvSpPr>
              <a:spLocks noChangeAspect="1" noChangeArrowheads="1" noTextEdit="1"/>
            </p:cNvSpPr>
            <p:nvPr/>
          </p:nvSpPr>
          <p:spPr bwMode="auto">
            <a:xfrm>
              <a:off x="1134" y="8190"/>
              <a:ext cx="8924" cy="1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9" name="Group 4"/>
            <p:cNvGrpSpPr>
              <a:grpSpLocks/>
            </p:cNvGrpSpPr>
            <p:nvPr/>
          </p:nvGrpSpPr>
          <p:grpSpPr bwMode="auto">
            <a:xfrm>
              <a:off x="1374" y="8550"/>
              <a:ext cx="8400" cy="180"/>
              <a:chOff x="1374" y="8370"/>
              <a:chExt cx="7320" cy="360"/>
            </a:xfrm>
          </p:grpSpPr>
          <p:sp>
            <p:nvSpPr>
              <p:cNvPr id="12" name="AutoShape 17"/>
              <p:cNvSpPr>
                <a:spLocks noChangeShapeType="1"/>
              </p:cNvSpPr>
              <p:nvPr/>
            </p:nvSpPr>
            <p:spPr bwMode="auto">
              <a:xfrm>
                <a:off x="1374" y="8550"/>
                <a:ext cx="7320" cy="1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3" name="AutoShape 16"/>
              <p:cNvSpPr>
                <a:spLocks noChangeShapeType="1"/>
              </p:cNvSpPr>
              <p:nvPr/>
            </p:nvSpPr>
            <p:spPr bwMode="auto">
              <a:xfrm>
                <a:off x="1615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4" name="AutoShape 15"/>
              <p:cNvSpPr>
                <a:spLocks noChangeShapeType="1"/>
              </p:cNvSpPr>
              <p:nvPr/>
            </p:nvSpPr>
            <p:spPr bwMode="auto">
              <a:xfrm>
                <a:off x="2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5" name="AutoShape 14"/>
              <p:cNvSpPr>
                <a:spLocks noChangeShapeType="1"/>
              </p:cNvSpPr>
              <p:nvPr/>
            </p:nvSpPr>
            <p:spPr bwMode="auto">
              <a:xfrm>
                <a:off x="28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6" name="AutoShape 13"/>
              <p:cNvSpPr>
                <a:spLocks noChangeShapeType="1"/>
              </p:cNvSpPr>
              <p:nvPr/>
            </p:nvSpPr>
            <p:spPr bwMode="auto">
              <a:xfrm>
                <a:off x="34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7" name="AutoShape 12"/>
              <p:cNvSpPr>
                <a:spLocks noChangeShapeType="1"/>
              </p:cNvSpPr>
              <p:nvPr/>
            </p:nvSpPr>
            <p:spPr bwMode="auto">
              <a:xfrm>
                <a:off x="40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8" name="AutoShape 11"/>
              <p:cNvSpPr>
                <a:spLocks noChangeShapeType="1"/>
              </p:cNvSpPr>
              <p:nvPr/>
            </p:nvSpPr>
            <p:spPr bwMode="auto">
              <a:xfrm>
                <a:off x="46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9" name="AutoShape 10"/>
              <p:cNvSpPr>
                <a:spLocks noChangeShapeType="1"/>
              </p:cNvSpPr>
              <p:nvPr/>
            </p:nvSpPr>
            <p:spPr bwMode="auto">
              <a:xfrm>
                <a:off x="5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0" name="AutoShape 9"/>
              <p:cNvSpPr>
                <a:spLocks noChangeShapeType="1"/>
              </p:cNvSpPr>
              <p:nvPr/>
            </p:nvSpPr>
            <p:spPr bwMode="auto">
              <a:xfrm>
                <a:off x="58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1" name="AutoShape 8"/>
              <p:cNvSpPr>
                <a:spLocks noChangeShapeType="1"/>
              </p:cNvSpPr>
              <p:nvPr/>
            </p:nvSpPr>
            <p:spPr bwMode="auto">
              <a:xfrm>
                <a:off x="64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2" name="AutoShape 7"/>
              <p:cNvSpPr>
                <a:spLocks noChangeShapeType="1"/>
              </p:cNvSpPr>
              <p:nvPr/>
            </p:nvSpPr>
            <p:spPr bwMode="auto">
              <a:xfrm>
                <a:off x="70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3" name="AutoShape 6"/>
              <p:cNvSpPr>
                <a:spLocks noChangeShapeType="1"/>
              </p:cNvSpPr>
              <p:nvPr/>
            </p:nvSpPr>
            <p:spPr bwMode="auto">
              <a:xfrm>
                <a:off x="7614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4" name="AutoShape 5"/>
              <p:cNvSpPr>
                <a:spLocks noChangeShapeType="1"/>
              </p:cNvSpPr>
              <p:nvPr/>
            </p:nvSpPr>
            <p:spPr bwMode="auto">
              <a:xfrm>
                <a:off x="8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sp>
          <p:nvSpPr>
            <p:cNvPr id="10" name="Text Box 3"/>
            <p:cNvSpPr txBox="1">
              <a:spLocks noChangeArrowheads="1"/>
            </p:cNvSpPr>
            <p:nvPr/>
          </p:nvSpPr>
          <p:spPr bwMode="auto">
            <a:xfrm>
              <a:off x="1374" y="8730"/>
              <a:ext cx="8520" cy="5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R="0" lvl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</a:pPr>
              <a:r>
                <a:rPr kumimoji="0" lang="fi-FI" altLang="fi-FI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4000        4100	  4200	       4300	  4400      4500	4600	      4700</a:t>
              </a:r>
              <a:r>
                <a:rPr lang="fi-FI" altLang="fi-FI" sz="1200" dirty="0">
                  <a:ea typeface="Times New Roman" panose="02020603050405020304" pitchFamily="18" charset="0"/>
                  <a:cs typeface="Arial" panose="020B0604020202020204" pitchFamily="34" charset="0"/>
                </a:rPr>
                <a:t>       4</a:t>
              </a:r>
              <a:r>
                <a:rPr kumimoji="0" lang="fi-FI" altLang="fi-FI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800	      4900	5000       </a:t>
              </a:r>
              <a:r>
                <a:rPr lang="fi-FI" altLang="fi-FI" sz="1200" dirty="0">
                  <a:ea typeface="Times New Roman" panose="02020603050405020304" pitchFamily="18" charset="0"/>
                  <a:cs typeface="Arial" panose="020B0604020202020204" pitchFamily="34" charset="0"/>
                </a:rPr>
                <a:t>5</a:t>
              </a:r>
              <a:r>
                <a:rPr kumimoji="0" lang="fi-FI" altLang="fi-FI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100</a:t>
              </a:r>
              <a:endParaRPr kumimoji="0" lang="fi-FI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5" name="Group 1"/>
          <p:cNvGrpSpPr>
            <a:grpSpLocks noChangeAspect="1"/>
          </p:cNvGrpSpPr>
          <p:nvPr/>
        </p:nvGrpSpPr>
        <p:grpSpPr bwMode="auto">
          <a:xfrm>
            <a:off x="371288" y="4322322"/>
            <a:ext cx="8293101" cy="827405"/>
            <a:chOff x="1134" y="8190"/>
            <a:chExt cx="8924" cy="1303"/>
          </a:xfrm>
        </p:grpSpPr>
        <p:sp>
          <p:nvSpPr>
            <p:cNvPr id="26" name="AutoShape 18"/>
            <p:cNvSpPr>
              <a:spLocks noChangeAspect="1" noChangeArrowheads="1" noTextEdit="1"/>
            </p:cNvSpPr>
            <p:nvPr/>
          </p:nvSpPr>
          <p:spPr bwMode="auto">
            <a:xfrm>
              <a:off x="1134" y="8190"/>
              <a:ext cx="8924" cy="1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27" name="Group 4"/>
            <p:cNvGrpSpPr>
              <a:grpSpLocks/>
            </p:cNvGrpSpPr>
            <p:nvPr/>
          </p:nvGrpSpPr>
          <p:grpSpPr bwMode="auto">
            <a:xfrm>
              <a:off x="1374" y="8550"/>
              <a:ext cx="8400" cy="180"/>
              <a:chOff x="1374" y="8370"/>
              <a:chExt cx="7320" cy="360"/>
            </a:xfrm>
          </p:grpSpPr>
          <p:sp>
            <p:nvSpPr>
              <p:cNvPr id="29" name="AutoShape 17"/>
              <p:cNvSpPr>
                <a:spLocks noChangeShapeType="1"/>
              </p:cNvSpPr>
              <p:nvPr/>
            </p:nvSpPr>
            <p:spPr bwMode="auto">
              <a:xfrm>
                <a:off x="1374" y="8550"/>
                <a:ext cx="7320" cy="1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0" name="AutoShape 16"/>
              <p:cNvSpPr>
                <a:spLocks noChangeShapeType="1"/>
              </p:cNvSpPr>
              <p:nvPr/>
            </p:nvSpPr>
            <p:spPr bwMode="auto">
              <a:xfrm>
                <a:off x="1615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1" name="AutoShape 15"/>
              <p:cNvSpPr>
                <a:spLocks noChangeShapeType="1"/>
              </p:cNvSpPr>
              <p:nvPr/>
            </p:nvSpPr>
            <p:spPr bwMode="auto">
              <a:xfrm>
                <a:off x="2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2" name="AutoShape 14"/>
              <p:cNvSpPr>
                <a:spLocks noChangeShapeType="1"/>
              </p:cNvSpPr>
              <p:nvPr/>
            </p:nvSpPr>
            <p:spPr bwMode="auto">
              <a:xfrm>
                <a:off x="28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3" name="AutoShape 13"/>
              <p:cNvSpPr>
                <a:spLocks noChangeShapeType="1"/>
              </p:cNvSpPr>
              <p:nvPr/>
            </p:nvSpPr>
            <p:spPr bwMode="auto">
              <a:xfrm>
                <a:off x="34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4" name="AutoShape 12"/>
              <p:cNvSpPr>
                <a:spLocks noChangeShapeType="1"/>
              </p:cNvSpPr>
              <p:nvPr/>
            </p:nvSpPr>
            <p:spPr bwMode="auto">
              <a:xfrm>
                <a:off x="40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5" name="AutoShape 11"/>
              <p:cNvSpPr>
                <a:spLocks noChangeShapeType="1"/>
              </p:cNvSpPr>
              <p:nvPr/>
            </p:nvSpPr>
            <p:spPr bwMode="auto">
              <a:xfrm>
                <a:off x="46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6" name="AutoShape 10"/>
              <p:cNvSpPr>
                <a:spLocks noChangeShapeType="1"/>
              </p:cNvSpPr>
              <p:nvPr/>
            </p:nvSpPr>
            <p:spPr bwMode="auto">
              <a:xfrm>
                <a:off x="5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7" name="AutoShape 9"/>
              <p:cNvSpPr>
                <a:spLocks noChangeShapeType="1"/>
              </p:cNvSpPr>
              <p:nvPr/>
            </p:nvSpPr>
            <p:spPr bwMode="auto">
              <a:xfrm>
                <a:off x="58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8" name="AutoShape 8"/>
              <p:cNvSpPr>
                <a:spLocks noChangeShapeType="1"/>
              </p:cNvSpPr>
              <p:nvPr/>
            </p:nvSpPr>
            <p:spPr bwMode="auto">
              <a:xfrm>
                <a:off x="64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9" name="AutoShape 7"/>
              <p:cNvSpPr>
                <a:spLocks noChangeShapeType="1"/>
              </p:cNvSpPr>
              <p:nvPr/>
            </p:nvSpPr>
            <p:spPr bwMode="auto">
              <a:xfrm>
                <a:off x="70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0" name="AutoShape 6"/>
              <p:cNvSpPr>
                <a:spLocks noChangeShapeType="1"/>
              </p:cNvSpPr>
              <p:nvPr/>
            </p:nvSpPr>
            <p:spPr bwMode="auto">
              <a:xfrm>
                <a:off x="7614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1" name="AutoShape 5"/>
              <p:cNvSpPr>
                <a:spLocks noChangeShapeType="1"/>
              </p:cNvSpPr>
              <p:nvPr/>
            </p:nvSpPr>
            <p:spPr bwMode="auto">
              <a:xfrm>
                <a:off x="8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sp>
          <p:nvSpPr>
            <p:cNvPr id="28" name="Text Box 3"/>
            <p:cNvSpPr txBox="1">
              <a:spLocks noChangeArrowheads="1"/>
            </p:cNvSpPr>
            <p:nvPr/>
          </p:nvSpPr>
          <p:spPr bwMode="auto">
            <a:xfrm>
              <a:off x="1374" y="8730"/>
              <a:ext cx="8520" cy="7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R="0" lvl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</a:pPr>
              <a:r>
                <a:rPr kumimoji="0" lang="fi-FI" altLang="fi-FI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4700       4710	  4720	       4730	  4740       4750	 4760	       4770  </a:t>
              </a:r>
              <a:r>
                <a:rPr lang="fi-FI" altLang="fi-FI" sz="1200" dirty="0">
                  <a:ea typeface="Times New Roman" panose="02020603050405020304" pitchFamily="18" charset="0"/>
                  <a:cs typeface="Arial" panose="020B0604020202020204" pitchFamily="34" charset="0"/>
                </a:rPr>
                <a:t>     4780</a:t>
              </a:r>
              <a:r>
                <a:rPr kumimoji="0" lang="fi-FI" altLang="fi-FI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4790	 4800      4810</a:t>
              </a:r>
              <a:endParaRPr kumimoji="0" lang="fi-FI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2" name="Group 1"/>
          <p:cNvGrpSpPr>
            <a:grpSpLocks noChangeAspect="1"/>
          </p:cNvGrpSpPr>
          <p:nvPr/>
        </p:nvGrpSpPr>
        <p:grpSpPr bwMode="auto">
          <a:xfrm>
            <a:off x="350843" y="5462130"/>
            <a:ext cx="8293101" cy="685800"/>
            <a:chOff x="1134" y="8190"/>
            <a:chExt cx="8924" cy="1080"/>
          </a:xfrm>
        </p:grpSpPr>
        <p:sp>
          <p:nvSpPr>
            <p:cNvPr id="43" name="AutoShape 18"/>
            <p:cNvSpPr>
              <a:spLocks noChangeAspect="1" noChangeArrowheads="1" noTextEdit="1"/>
            </p:cNvSpPr>
            <p:nvPr/>
          </p:nvSpPr>
          <p:spPr bwMode="auto">
            <a:xfrm>
              <a:off x="1134" y="8190"/>
              <a:ext cx="8924" cy="1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44" name="Group 4"/>
            <p:cNvGrpSpPr>
              <a:grpSpLocks/>
            </p:cNvGrpSpPr>
            <p:nvPr/>
          </p:nvGrpSpPr>
          <p:grpSpPr bwMode="auto">
            <a:xfrm>
              <a:off x="1374" y="8550"/>
              <a:ext cx="8400" cy="180"/>
              <a:chOff x="1374" y="8370"/>
              <a:chExt cx="7320" cy="360"/>
            </a:xfrm>
          </p:grpSpPr>
          <p:sp>
            <p:nvSpPr>
              <p:cNvPr id="46" name="AutoShape 17"/>
              <p:cNvSpPr>
                <a:spLocks noChangeShapeType="1"/>
              </p:cNvSpPr>
              <p:nvPr/>
            </p:nvSpPr>
            <p:spPr bwMode="auto">
              <a:xfrm>
                <a:off x="1374" y="8550"/>
                <a:ext cx="7320" cy="1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7" name="AutoShape 16"/>
              <p:cNvSpPr>
                <a:spLocks noChangeShapeType="1"/>
              </p:cNvSpPr>
              <p:nvPr/>
            </p:nvSpPr>
            <p:spPr bwMode="auto">
              <a:xfrm>
                <a:off x="1615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8" name="AutoShape 15"/>
              <p:cNvSpPr>
                <a:spLocks noChangeShapeType="1"/>
              </p:cNvSpPr>
              <p:nvPr/>
            </p:nvSpPr>
            <p:spPr bwMode="auto">
              <a:xfrm>
                <a:off x="2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9" name="AutoShape 14"/>
              <p:cNvSpPr>
                <a:spLocks noChangeShapeType="1"/>
              </p:cNvSpPr>
              <p:nvPr/>
            </p:nvSpPr>
            <p:spPr bwMode="auto">
              <a:xfrm>
                <a:off x="28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0" name="AutoShape 13"/>
              <p:cNvSpPr>
                <a:spLocks noChangeShapeType="1"/>
              </p:cNvSpPr>
              <p:nvPr/>
            </p:nvSpPr>
            <p:spPr bwMode="auto">
              <a:xfrm>
                <a:off x="34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1" name="AutoShape 12"/>
              <p:cNvSpPr>
                <a:spLocks noChangeShapeType="1"/>
              </p:cNvSpPr>
              <p:nvPr/>
            </p:nvSpPr>
            <p:spPr bwMode="auto">
              <a:xfrm>
                <a:off x="40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2" name="AutoShape 11"/>
              <p:cNvSpPr>
                <a:spLocks noChangeShapeType="1"/>
              </p:cNvSpPr>
              <p:nvPr/>
            </p:nvSpPr>
            <p:spPr bwMode="auto">
              <a:xfrm>
                <a:off x="46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3" name="AutoShape 10"/>
              <p:cNvSpPr>
                <a:spLocks noChangeShapeType="1"/>
              </p:cNvSpPr>
              <p:nvPr/>
            </p:nvSpPr>
            <p:spPr bwMode="auto">
              <a:xfrm>
                <a:off x="5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4" name="AutoShape 9"/>
              <p:cNvSpPr>
                <a:spLocks noChangeShapeType="1"/>
              </p:cNvSpPr>
              <p:nvPr/>
            </p:nvSpPr>
            <p:spPr bwMode="auto">
              <a:xfrm>
                <a:off x="58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5" name="AutoShape 8"/>
              <p:cNvSpPr>
                <a:spLocks noChangeShapeType="1"/>
              </p:cNvSpPr>
              <p:nvPr/>
            </p:nvSpPr>
            <p:spPr bwMode="auto">
              <a:xfrm>
                <a:off x="64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6" name="AutoShape 7"/>
              <p:cNvSpPr>
                <a:spLocks noChangeShapeType="1"/>
              </p:cNvSpPr>
              <p:nvPr/>
            </p:nvSpPr>
            <p:spPr bwMode="auto">
              <a:xfrm>
                <a:off x="70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7" name="AutoShape 6"/>
              <p:cNvSpPr>
                <a:spLocks noChangeShapeType="1"/>
              </p:cNvSpPr>
              <p:nvPr/>
            </p:nvSpPr>
            <p:spPr bwMode="auto">
              <a:xfrm>
                <a:off x="7614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8" name="AutoShape 5"/>
              <p:cNvSpPr>
                <a:spLocks noChangeShapeType="1"/>
              </p:cNvSpPr>
              <p:nvPr/>
            </p:nvSpPr>
            <p:spPr bwMode="auto">
              <a:xfrm>
                <a:off x="8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sp>
          <p:nvSpPr>
            <p:cNvPr id="45" name="Text Box 3"/>
            <p:cNvSpPr txBox="1">
              <a:spLocks noChangeArrowheads="1"/>
            </p:cNvSpPr>
            <p:nvPr/>
          </p:nvSpPr>
          <p:spPr bwMode="auto">
            <a:xfrm>
              <a:off x="1295" y="8730"/>
              <a:ext cx="8599" cy="5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R="0" lvl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</a:pPr>
              <a:r>
                <a:rPr kumimoji="0" lang="fi-FI" altLang="fi-FI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4750	4751	   4752       4753	  4754         4755	 4756	       4757</a:t>
              </a:r>
              <a:r>
                <a:rPr lang="fi-FI" altLang="fi-FI" sz="1200" dirty="0">
                  <a:ea typeface="Times New Roman" panose="02020603050405020304" pitchFamily="18" charset="0"/>
                  <a:cs typeface="Arial" panose="020B0604020202020204" pitchFamily="34" charset="0"/>
                </a:rPr>
                <a:t>       4758</a:t>
              </a:r>
              <a:r>
                <a:rPr kumimoji="0" lang="fi-FI" altLang="fi-FI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4759	</a:t>
              </a:r>
              <a:r>
                <a:rPr kumimoji="0" lang="fi-FI" altLang="fi-FI" sz="12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4760</a:t>
              </a:r>
              <a:r>
                <a:rPr kumimoji="0" lang="fi-FI" altLang="fi-FI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4761</a:t>
              </a:r>
              <a:endParaRPr kumimoji="0" lang="fi-FI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60" name="Suora yhdysviiva 59"/>
          <p:cNvCxnSpPr/>
          <p:nvPr/>
        </p:nvCxnSpPr>
        <p:spPr>
          <a:xfrm flipV="1">
            <a:off x="5328130" y="3343247"/>
            <a:ext cx="663367" cy="6659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uora yhdysviiva 63"/>
          <p:cNvCxnSpPr/>
          <p:nvPr/>
        </p:nvCxnSpPr>
        <p:spPr>
          <a:xfrm flipH="1">
            <a:off x="851327" y="3364258"/>
            <a:ext cx="4476803" cy="1211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uora yhdysviiva 66"/>
          <p:cNvCxnSpPr/>
          <p:nvPr/>
        </p:nvCxnSpPr>
        <p:spPr>
          <a:xfrm flipV="1">
            <a:off x="4043612" y="4418761"/>
            <a:ext cx="663367" cy="666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uora yhdysviiva 67"/>
          <p:cNvCxnSpPr/>
          <p:nvPr/>
        </p:nvCxnSpPr>
        <p:spPr>
          <a:xfrm flipH="1">
            <a:off x="830882" y="4439772"/>
            <a:ext cx="3212731" cy="1263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uora yhdysviiva 68"/>
          <p:cNvCxnSpPr/>
          <p:nvPr/>
        </p:nvCxnSpPr>
        <p:spPr>
          <a:xfrm>
            <a:off x="4729349" y="4418761"/>
            <a:ext cx="2517258" cy="1264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Ellipsi 72"/>
          <p:cNvSpPr/>
          <p:nvPr/>
        </p:nvSpPr>
        <p:spPr>
          <a:xfrm>
            <a:off x="2704749" y="5683586"/>
            <a:ext cx="93320" cy="95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4" name="Tekstiruutu 73"/>
          <p:cNvSpPr txBox="1"/>
          <p:nvPr/>
        </p:nvSpPr>
        <p:spPr>
          <a:xfrm>
            <a:off x="577131" y="3049073"/>
            <a:ext cx="708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chemeClr val="accent2">
                    <a:lumMod val="75000"/>
                  </a:schemeClr>
                </a:solidFill>
              </a:rPr>
              <a:t>Sadat</a:t>
            </a:r>
          </a:p>
        </p:txBody>
      </p:sp>
      <p:sp>
        <p:nvSpPr>
          <p:cNvPr id="75" name="Tekstiruutu 74"/>
          <p:cNvSpPr txBox="1"/>
          <p:nvPr/>
        </p:nvSpPr>
        <p:spPr>
          <a:xfrm>
            <a:off x="582080" y="4069986"/>
            <a:ext cx="1444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accent2">
                    <a:lumMod val="75000"/>
                  </a:schemeClr>
                </a:solidFill>
              </a:rPr>
              <a:t>Kymmenet</a:t>
            </a:r>
          </a:p>
        </p:txBody>
      </p:sp>
      <p:sp>
        <p:nvSpPr>
          <p:cNvPr id="76" name="Tekstiruutu 75"/>
          <p:cNvSpPr txBox="1"/>
          <p:nvPr/>
        </p:nvSpPr>
        <p:spPr>
          <a:xfrm>
            <a:off x="683921" y="5255465"/>
            <a:ext cx="1444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accent2">
                    <a:lumMod val="75000"/>
                  </a:schemeClr>
                </a:solidFill>
              </a:rPr>
              <a:t>Ykköset</a:t>
            </a:r>
          </a:p>
        </p:txBody>
      </p:sp>
      <p:sp>
        <p:nvSpPr>
          <p:cNvPr id="70" name="Tekstiruutu 69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/>
              <a:t>2</a:t>
            </a:r>
          </a:p>
        </p:txBody>
      </p:sp>
      <p:grpSp>
        <p:nvGrpSpPr>
          <p:cNvPr id="71" name="Group 1">
            <a:extLst>
              <a:ext uri="{FF2B5EF4-FFF2-40B4-BE49-F238E27FC236}">
                <a16:creationId xmlns:a16="http://schemas.microsoft.com/office/drawing/2014/main" id="{E7CD9A26-2BC3-4F2F-A8EF-6C0316F9D4D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6156" y="2248467"/>
            <a:ext cx="8293101" cy="685800"/>
            <a:chOff x="1134" y="8190"/>
            <a:chExt cx="8924" cy="1080"/>
          </a:xfrm>
        </p:grpSpPr>
        <p:sp>
          <p:nvSpPr>
            <p:cNvPr id="72" name="AutoShape 18">
              <a:extLst>
                <a:ext uri="{FF2B5EF4-FFF2-40B4-BE49-F238E27FC236}">
                  <a16:creationId xmlns:a16="http://schemas.microsoft.com/office/drawing/2014/main" id="{1648E2DE-E01C-43F2-8278-CBB868BCB10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134" y="8190"/>
              <a:ext cx="8924" cy="1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77" name="Group 4">
              <a:extLst>
                <a:ext uri="{FF2B5EF4-FFF2-40B4-BE49-F238E27FC236}">
                  <a16:creationId xmlns:a16="http://schemas.microsoft.com/office/drawing/2014/main" id="{B7F37507-C928-42B9-9A1B-E112CC97FD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74" y="8550"/>
              <a:ext cx="8400" cy="180"/>
              <a:chOff x="1374" y="8370"/>
              <a:chExt cx="7320" cy="360"/>
            </a:xfrm>
          </p:grpSpPr>
          <p:sp>
            <p:nvSpPr>
              <p:cNvPr id="79" name="AutoShape 17">
                <a:extLst>
                  <a:ext uri="{FF2B5EF4-FFF2-40B4-BE49-F238E27FC236}">
                    <a16:creationId xmlns:a16="http://schemas.microsoft.com/office/drawing/2014/main" id="{54316BAC-08C7-487F-822A-1BB0DC5CC3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74" y="8550"/>
                <a:ext cx="7320" cy="1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80" name="AutoShape 16">
                <a:extLst>
                  <a:ext uri="{FF2B5EF4-FFF2-40B4-BE49-F238E27FC236}">
                    <a16:creationId xmlns:a16="http://schemas.microsoft.com/office/drawing/2014/main" id="{3B618A90-82EF-4EBE-8BE4-EE833494DC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5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81" name="AutoShape 15">
                <a:extLst>
                  <a:ext uri="{FF2B5EF4-FFF2-40B4-BE49-F238E27FC236}">
                    <a16:creationId xmlns:a16="http://schemas.microsoft.com/office/drawing/2014/main" id="{2EF22778-D293-4627-86EB-C5CF32DFFD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82" name="AutoShape 14">
                <a:extLst>
                  <a:ext uri="{FF2B5EF4-FFF2-40B4-BE49-F238E27FC236}">
                    <a16:creationId xmlns:a16="http://schemas.microsoft.com/office/drawing/2014/main" id="{C9F3A0CA-6490-4A2B-8062-9FB8529A67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83" name="AutoShape 13">
                <a:extLst>
                  <a:ext uri="{FF2B5EF4-FFF2-40B4-BE49-F238E27FC236}">
                    <a16:creationId xmlns:a16="http://schemas.microsoft.com/office/drawing/2014/main" id="{CF8C1131-BEC6-47D9-BAAB-45E0849C5D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84" name="AutoShape 12">
                <a:extLst>
                  <a:ext uri="{FF2B5EF4-FFF2-40B4-BE49-F238E27FC236}">
                    <a16:creationId xmlns:a16="http://schemas.microsoft.com/office/drawing/2014/main" id="{56DEDBCE-EE08-4550-9176-818A471679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85" name="AutoShape 11">
                <a:extLst>
                  <a:ext uri="{FF2B5EF4-FFF2-40B4-BE49-F238E27FC236}">
                    <a16:creationId xmlns:a16="http://schemas.microsoft.com/office/drawing/2014/main" id="{B773E62E-F93A-44ED-9485-C4F85B54D0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86" name="AutoShape 10">
                <a:extLst>
                  <a:ext uri="{FF2B5EF4-FFF2-40B4-BE49-F238E27FC236}">
                    <a16:creationId xmlns:a16="http://schemas.microsoft.com/office/drawing/2014/main" id="{EB9FA058-DF78-4301-A72D-14BFA46260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87" name="AutoShape 9">
                <a:extLst>
                  <a:ext uri="{FF2B5EF4-FFF2-40B4-BE49-F238E27FC236}">
                    <a16:creationId xmlns:a16="http://schemas.microsoft.com/office/drawing/2014/main" id="{F68BEBC8-4E02-4E3D-95FE-98BFC68C8F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88" name="AutoShape 8">
                <a:extLst>
                  <a:ext uri="{FF2B5EF4-FFF2-40B4-BE49-F238E27FC236}">
                    <a16:creationId xmlns:a16="http://schemas.microsoft.com/office/drawing/2014/main" id="{A2644103-66AA-471D-A71F-118F9E5D59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89" name="AutoShape 7">
                <a:extLst>
                  <a:ext uri="{FF2B5EF4-FFF2-40B4-BE49-F238E27FC236}">
                    <a16:creationId xmlns:a16="http://schemas.microsoft.com/office/drawing/2014/main" id="{5D8EBA56-9827-40DF-B2DA-54F59A1E5A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90" name="AutoShape 6">
                <a:extLst>
                  <a:ext uri="{FF2B5EF4-FFF2-40B4-BE49-F238E27FC236}">
                    <a16:creationId xmlns:a16="http://schemas.microsoft.com/office/drawing/2014/main" id="{8F730E57-9F3B-4C3A-ABE9-41D7A85A49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14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91" name="AutoShape 5">
                <a:extLst>
                  <a:ext uri="{FF2B5EF4-FFF2-40B4-BE49-F238E27FC236}">
                    <a16:creationId xmlns:a16="http://schemas.microsoft.com/office/drawing/2014/main" id="{E740A9C7-2078-4F4C-B81C-52B072EA5E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sp>
          <p:nvSpPr>
            <p:cNvPr id="78" name="Text Box 3">
              <a:extLst>
                <a:ext uri="{FF2B5EF4-FFF2-40B4-BE49-F238E27FC236}">
                  <a16:creationId xmlns:a16="http://schemas.microsoft.com/office/drawing/2014/main" id="{AFF3FC97-93F2-4D1D-B818-2CA7474E7B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4" y="8730"/>
              <a:ext cx="8520" cy="5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144463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</a:pPr>
              <a:r>
                <a:rPr kumimoji="0" lang="fi-FI" altLang="fi-FI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0	       1000	 2000	      3000	 4000        5000	6000	      7000</a:t>
              </a:r>
              <a:r>
                <a:rPr lang="fi-FI" altLang="fi-FI" sz="1200" dirty="0">
                  <a:ea typeface="Times New Roman" panose="02020603050405020304" pitchFamily="18" charset="0"/>
                  <a:cs typeface="Arial" panose="020B0604020202020204" pitchFamily="34" charset="0"/>
                </a:rPr>
                <a:t>       </a:t>
              </a:r>
              <a:r>
                <a:rPr kumimoji="0" lang="fi-FI" altLang="fi-FI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8000	      9000	10000     11000</a:t>
              </a:r>
              <a:endParaRPr kumimoji="0" lang="fi-FI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92" name="Tekstiruutu 91">
            <a:extLst>
              <a:ext uri="{FF2B5EF4-FFF2-40B4-BE49-F238E27FC236}">
                <a16:creationId xmlns:a16="http://schemas.microsoft.com/office/drawing/2014/main" id="{D2C44E70-AB40-4578-97A3-5FE9E4D1FAA9}"/>
              </a:ext>
            </a:extLst>
          </p:cNvPr>
          <p:cNvSpPr txBox="1"/>
          <p:nvPr/>
        </p:nvSpPr>
        <p:spPr>
          <a:xfrm>
            <a:off x="577131" y="1859849"/>
            <a:ext cx="1241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accent2">
                    <a:lumMod val="75000"/>
                  </a:schemeClr>
                </a:solidFill>
              </a:rPr>
              <a:t>Tuhannet</a:t>
            </a:r>
          </a:p>
        </p:txBody>
      </p:sp>
      <p:cxnSp>
        <p:nvCxnSpPr>
          <p:cNvPr id="93" name="Suora yhdysviiva 92">
            <a:extLst>
              <a:ext uri="{FF2B5EF4-FFF2-40B4-BE49-F238E27FC236}">
                <a16:creationId xmlns:a16="http://schemas.microsoft.com/office/drawing/2014/main" id="{0060BEEA-9734-42B7-9749-1C5980547956}"/>
              </a:ext>
            </a:extLst>
          </p:cNvPr>
          <p:cNvCxnSpPr/>
          <p:nvPr/>
        </p:nvCxnSpPr>
        <p:spPr>
          <a:xfrm flipV="1">
            <a:off x="3401501" y="2245190"/>
            <a:ext cx="663367" cy="6659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uora yhdysviiva 65"/>
          <p:cNvCxnSpPr>
            <a:cxnSpLocks/>
          </p:cNvCxnSpPr>
          <p:nvPr/>
        </p:nvCxnSpPr>
        <p:spPr>
          <a:xfrm>
            <a:off x="4077248" y="2251849"/>
            <a:ext cx="3201746" cy="12082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uora yhdysviiva 94">
            <a:extLst>
              <a:ext uri="{FF2B5EF4-FFF2-40B4-BE49-F238E27FC236}">
                <a16:creationId xmlns:a16="http://schemas.microsoft.com/office/drawing/2014/main" id="{263B3A25-3B0E-4A0F-99E6-AADAA2312745}"/>
              </a:ext>
            </a:extLst>
          </p:cNvPr>
          <p:cNvCxnSpPr>
            <a:cxnSpLocks/>
          </p:cNvCxnSpPr>
          <p:nvPr/>
        </p:nvCxnSpPr>
        <p:spPr>
          <a:xfrm>
            <a:off x="6013866" y="3353062"/>
            <a:ext cx="1214963" cy="12037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uora yhdysviiva 95">
            <a:extLst>
              <a:ext uri="{FF2B5EF4-FFF2-40B4-BE49-F238E27FC236}">
                <a16:creationId xmlns:a16="http://schemas.microsoft.com/office/drawing/2014/main" id="{A72BE530-10EE-40B0-8593-127B941F1A77}"/>
              </a:ext>
            </a:extLst>
          </p:cNvPr>
          <p:cNvCxnSpPr>
            <a:cxnSpLocks/>
          </p:cNvCxnSpPr>
          <p:nvPr/>
        </p:nvCxnSpPr>
        <p:spPr>
          <a:xfrm flipH="1">
            <a:off x="863528" y="2232500"/>
            <a:ext cx="2557259" cy="1289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70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/>
      <p:bldP spid="75" grpId="0"/>
      <p:bldP spid="76" grpId="0"/>
      <p:bldP spid="9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3699" y="286604"/>
            <a:ext cx="8420099" cy="1450757"/>
          </a:xfrm>
          <a:solidFill>
            <a:schemeClr val="bg1"/>
          </a:solidFill>
          <a:effectLst/>
        </p:spPr>
        <p:txBody>
          <a:bodyPr/>
          <a:lstStyle/>
          <a:p>
            <a:r>
              <a:rPr lang="fi-FI" dirty="0"/>
              <a:t>Etsi luvun 8206 paikka lukusuorilta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4a, Lukualue 0 – 10 000 © Varga–Neményi ry 2019</a:t>
            </a:r>
            <a:endParaRPr lang="en-US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pSp>
        <p:nvGrpSpPr>
          <p:cNvPr id="7" name="Group 1"/>
          <p:cNvGrpSpPr>
            <a:grpSpLocks noChangeAspect="1"/>
          </p:cNvGrpSpPr>
          <p:nvPr/>
        </p:nvGrpSpPr>
        <p:grpSpPr bwMode="auto">
          <a:xfrm>
            <a:off x="393699" y="3228632"/>
            <a:ext cx="8293101" cy="685800"/>
            <a:chOff x="1134" y="8190"/>
            <a:chExt cx="8924" cy="1080"/>
          </a:xfrm>
        </p:grpSpPr>
        <p:sp>
          <p:nvSpPr>
            <p:cNvPr id="8" name="AutoShape 18"/>
            <p:cNvSpPr>
              <a:spLocks noChangeAspect="1" noChangeArrowheads="1" noTextEdit="1"/>
            </p:cNvSpPr>
            <p:nvPr/>
          </p:nvSpPr>
          <p:spPr bwMode="auto">
            <a:xfrm>
              <a:off x="1134" y="8190"/>
              <a:ext cx="8924" cy="1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9" name="Group 4"/>
            <p:cNvGrpSpPr>
              <a:grpSpLocks/>
            </p:cNvGrpSpPr>
            <p:nvPr/>
          </p:nvGrpSpPr>
          <p:grpSpPr bwMode="auto">
            <a:xfrm>
              <a:off x="1374" y="8550"/>
              <a:ext cx="8400" cy="180"/>
              <a:chOff x="1374" y="8370"/>
              <a:chExt cx="7320" cy="360"/>
            </a:xfrm>
          </p:grpSpPr>
          <p:sp>
            <p:nvSpPr>
              <p:cNvPr id="12" name="AutoShape 17"/>
              <p:cNvSpPr>
                <a:spLocks noChangeShapeType="1"/>
              </p:cNvSpPr>
              <p:nvPr/>
            </p:nvSpPr>
            <p:spPr bwMode="auto">
              <a:xfrm>
                <a:off x="1374" y="8550"/>
                <a:ext cx="7320" cy="1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3" name="AutoShape 16"/>
              <p:cNvSpPr>
                <a:spLocks noChangeShapeType="1"/>
              </p:cNvSpPr>
              <p:nvPr/>
            </p:nvSpPr>
            <p:spPr bwMode="auto">
              <a:xfrm>
                <a:off x="1615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4" name="AutoShape 15"/>
              <p:cNvSpPr>
                <a:spLocks noChangeShapeType="1"/>
              </p:cNvSpPr>
              <p:nvPr/>
            </p:nvSpPr>
            <p:spPr bwMode="auto">
              <a:xfrm>
                <a:off x="2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5" name="AutoShape 14"/>
              <p:cNvSpPr>
                <a:spLocks noChangeShapeType="1"/>
              </p:cNvSpPr>
              <p:nvPr/>
            </p:nvSpPr>
            <p:spPr bwMode="auto">
              <a:xfrm>
                <a:off x="28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6" name="AutoShape 13"/>
              <p:cNvSpPr>
                <a:spLocks noChangeShapeType="1"/>
              </p:cNvSpPr>
              <p:nvPr/>
            </p:nvSpPr>
            <p:spPr bwMode="auto">
              <a:xfrm>
                <a:off x="34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7" name="AutoShape 12"/>
              <p:cNvSpPr>
                <a:spLocks noChangeShapeType="1"/>
              </p:cNvSpPr>
              <p:nvPr/>
            </p:nvSpPr>
            <p:spPr bwMode="auto">
              <a:xfrm>
                <a:off x="40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8" name="AutoShape 11"/>
              <p:cNvSpPr>
                <a:spLocks noChangeShapeType="1"/>
              </p:cNvSpPr>
              <p:nvPr/>
            </p:nvSpPr>
            <p:spPr bwMode="auto">
              <a:xfrm>
                <a:off x="46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9" name="AutoShape 10"/>
              <p:cNvSpPr>
                <a:spLocks noChangeShapeType="1"/>
              </p:cNvSpPr>
              <p:nvPr/>
            </p:nvSpPr>
            <p:spPr bwMode="auto">
              <a:xfrm>
                <a:off x="5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0" name="AutoShape 9"/>
              <p:cNvSpPr>
                <a:spLocks noChangeShapeType="1"/>
              </p:cNvSpPr>
              <p:nvPr/>
            </p:nvSpPr>
            <p:spPr bwMode="auto">
              <a:xfrm>
                <a:off x="58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1" name="AutoShape 8"/>
              <p:cNvSpPr>
                <a:spLocks noChangeShapeType="1"/>
              </p:cNvSpPr>
              <p:nvPr/>
            </p:nvSpPr>
            <p:spPr bwMode="auto">
              <a:xfrm>
                <a:off x="64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2" name="AutoShape 7"/>
              <p:cNvSpPr>
                <a:spLocks noChangeShapeType="1"/>
              </p:cNvSpPr>
              <p:nvPr/>
            </p:nvSpPr>
            <p:spPr bwMode="auto">
              <a:xfrm>
                <a:off x="70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3" name="AutoShape 6"/>
              <p:cNvSpPr>
                <a:spLocks noChangeShapeType="1"/>
              </p:cNvSpPr>
              <p:nvPr/>
            </p:nvSpPr>
            <p:spPr bwMode="auto">
              <a:xfrm>
                <a:off x="7614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4" name="AutoShape 5"/>
              <p:cNvSpPr>
                <a:spLocks noChangeShapeType="1"/>
              </p:cNvSpPr>
              <p:nvPr/>
            </p:nvSpPr>
            <p:spPr bwMode="auto">
              <a:xfrm>
                <a:off x="8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sp>
          <p:nvSpPr>
            <p:cNvPr id="10" name="Text Box 3"/>
            <p:cNvSpPr txBox="1">
              <a:spLocks noChangeArrowheads="1"/>
            </p:cNvSpPr>
            <p:nvPr/>
          </p:nvSpPr>
          <p:spPr bwMode="auto">
            <a:xfrm>
              <a:off x="1374" y="8730"/>
              <a:ext cx="8520" cy="5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R="0" lvl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</a:pPr>
              <a:r>
                <a:rPr lang="fi-FI" altLang="fi-FI" sz="1200" dirty="0">
                  <a:ea typeface="Times New Roman" panose="02020603050405020304" pitchFamily="18" charset="0"/>
                  <a:cs typeface="Arial" panose="020B0604020202020204" pitchFamily="34" charset="0"/>
                </a:rPr>
                <a:t>8</a:t>
              </a:r>
              <a:r>
                <a:rPr kumimoji="0" lang="fi-FI" altLang="fi-FI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000        </a:t>
              </a:r>
              <a:r>
                <a:rPr lang="fi-FI" altLang="fi-FI" sz="1200" dirty="0">
                  <a:ea typeface="Times New Roman" panose="02020603050405020304" pitchFamily="18" charset="0"/>
                  <a:cs typeface="Arial" panose="020B0604020202020204" pitchFamily="34" charset="0"/>
                </a:rPr>
                <a:t>8</a:t>
              </a:r>
              <a:r>
                <a:rPr kumimoji="0" lang="fi-FI" altLang="fi-FI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100	  </a:t>
              </a:r>
              <a:r>
                <a:rPr lang="fi-FI" altLang="fi-FI" sz="1200" dirty="0">
                  <a:ea typeface="Times New Roman" panose="02020603050405020304" pitchFamily="18" charset="0"/>
                  <a:cs typeface="Arial" panose="020B0604020202020204" pitchFamily="34" charset="0"/>
                </a:rPr>
                <a:t>8</a:t>
              </a:r>
              <a:r>
                <a:rPr kumimoji="0" lang="fi-FI" altLang="fi-FI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200	       </a:t>
              </a:r>
              <a:r>
                <a:rPr lang="fi-FI" altLang="fi-FI" sz="1200" dirty="0">
                  <a:ea typeface="Times New Roman" panose="02020603050405020304" pitchFamily="18" charset="0"/>
                  <a:cs typeface="Arial" panose="020B0604020202020204" pitchFamily="34" charset="0"/>
                </a:rPr>
                <a:t>8</a:t>
              </a:r>
              <a:r>
                <a:rPr kumimoji="0" lang="fi-FI" altLang="fi-FI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300	  </a:t>
              </a:r>
              <a:r>
                <a:rPr lang="fi-FI" altLang="fi-FI" sz="1200" dirty="0">
                  <a:ea typeface="Times New Roman" panose="02020603050405020304" pitchFamily="18" charset="0"/>
                  <a:cs typeface="Arial" panose="020B0604020202020204" pitchFamily="34" charset="0"/>
                </a:rPr>
                <a:t>8</a:t>
              </a:r>
              <a:r>
                <a:rPr kumimoji="0" lang="fi-FI" altLang="fi-FI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400       8500	</a:t>
              </a:r>
              <a:r>
                <a:rPr lang="fi-FI" altLang="fi-FI" sz="1200" dirty="0">
                  <a:ea typeface="Times New Roman" panose="02020603050405020304" pitchFamily="18" charset="0"/>
                  <a:cs typeface="Arial" panose="020B0604020202020204" pitchFamily="34" charset="0"/>
                </a:rPr>
                <a:t>8</a:t>
              </a:r>
              <a:r>
                <a:rPr kumimoji="0" lang="fi-FI" altLang="fi-FI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600	      </a:t>
              </a:r>
              <a:r>
                <a:rPr lang="fi-FI" altLang="fi-FI" sz="1200" dirty="0">
                  <a:ea typeface="Times New Roman" panose="02020603050405020304" pitchFamily="18" charset="0"/>
                  <a:cs typeface="Arial" panose="020B0604020202020204" pitchFamily="34" charset="0"/>
                </a:rPr>
                <a:t>8</a:t>
              </a:r>
              <a:r>
                <a:rPr kumimoji="0" lang="fi-FI" altLang="fi-FI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700</a:t>
              </a:r>
              <a:r>
                <a:rPr lang="fi-FI" altLang="fi-FI" sz="1200" dirty="0">
                  <a:ea typeface="Times New Roman" panose="02020603050405020304" pitchFamily="18" charset="0"/>
                  <a:cs typeface="Arial" panose="020B0604020202020204" pitchFamily="34" charset="0"/>
                </a:rPr>
                <a:t>       8</a:t>
              </a:r>
              <a:r>
                <a:rPr kumimoji="0" lang="fi-FI" altLang="fi-FI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800	      </a:t>
              </a:r>
              <a:r>
                <a:rPr lang="fi-FI" altLang="fi-FI" sz="1200" dirty="0">
                  <a:ea typeface="Times New Roman" panose="02020603050405020304" pitchFamily="18" charset="0"/>
                  <a:cs typeface="Arial" panose="020B0604020202020204" pitchFamily="34" charset="0"/>
                </a:rPr>
                <a:t>8</a:t>
              </a:r>
              <a:r>
                <a:rPr kumimoji="0" lang="fi-FI" altLang="fi-FI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900	9000       9100</a:t>
              </a:r>
              <a:endParaRPr kumimoji="0" lang="fi-FI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5" name="Group 1"/>
          <p:cNvGrpSpPr>
            <a:grpSpLocks noChangeAspect="1"/>
          </p:cNvGrpSpPr>
          <p:nvPr/>
        </p:nvGrpSpPr>
        <p:grpSpPr bwMode="auto">
          <a:xfrm>
            <a:off x="371288" y="4322322"/>
            <a:ext cx="8293101" cy="827405"/>
            <a:chOff x="1134" y="8190"/>
            <a:chExt cx="8924" cy="1303"/>
          </a:xfrm>
        </p:grpSpPr>
        <p:sp>
          <p:nvSpPr>
            <p:cNvPr id="26" name="AutoShape 18"/>
            <p:cNvSpPr>
              <a:spLocks noChangeAspect="1" noChangeArrowheads="1" noTextEdit="1"/>
            </p:cNvSpPr>
            <p:nvPr/>
          </p:nvSpPr>
          <p:spPr bwMode="auto">
            <a:xfrm>
              <a:off x="1134" y="8190"/>
              <a:ext cx="8924" cy="1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27" name="Group 4"/>
            <p:cNvGrpSpPr>
              <a:grpSpLocks/>
            </p:cNvGrpSpPr>
            <p:nvPr/>
          </p:nvGrpSpPr>
          <p:grpSpPr bwMode="auto">
            <a:xfrm>
              <a:off x="1374" y="8550"/>
              <a:ext cx="8400" cy="180"/>
              <a:chOff x="1374" y="8370"/>
              <a:chExt cx="7320" cy="360"/>
            </a:xfrm>
          </p:grpSpPr>
          <p:sp>
            <p:nvSpPr>
              <p:cNvPr id="29" name="AutoShape 17"/>
              <p:cNvSpPr>
                <a:spLocks noChangeShapeType="1"/>
              </p:cNvSpPr>
              <p:nvPr/>
            </p:nvSpPr>
            <p:spPr bwMode="auto">
              <a:xfrm>
                <a:off x="1374" y="8550"/>
                <a:ext cx="7320" cy="1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0" name="AutoShape 16"/>
              <p:cNvSpPr>
                <a:spLocks noChangeShapeType="1"/>
              </p:cNvSpPr>
              <p:nvPr/>
            </p:nvSpPr>
            <p:spPr bwMode="auto">
              <a:xfrm>
                <a:off x="1615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1" name="AutoShape 15"/>
              <p:cNvSpPr>
                <a:spLocks noChangeShapeType="1"/>
              </p:cNvSpPr>
              <p:nvPr/>
            </p:nvSpPr>
            <p:spPr bwMode="auto">
              <a:xfrm>
                <a:off x="2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2" name="AutoShape 14"/>
              <p:cNvSpPr>
                <a:spLocks noChangeShapeType="1"/>
              </p:cNvSpPr>
              <p:nvPr/>
            </p:nvSpPr>
            <p:spPr bwMode="auto">
              <a:xfrm>
                <a:off x="28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3" name="AutoShape 13"/>
              <p:cNvSpPr>
                <a:spLocks noChangeShapeType="1"/>
              </p:cNvSpPr>
              <p:nvPr/>
            </p:nvSpPr>
            <p:spPr bwMode="auto">
              <a:xfrm>
                <a:off x="34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4" name="AutoShape 12"/>
              <p:cNvSpPr>
                <a:spLocks noChangeShapeType="1"/>
              </p:cNvSpPr>
              <p:nvPr/>
            </p:nvSpPr>
            <p:spPr bwMode="auto">
              <a:xfrm>
                <a:off x="40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5" name="AutoShape 11"/>
              <p:cNvSpPr>
                <a:spLocks noChangeShapeType="1"/>
              </p:cNvSpPr>
              <p:nvPr/>
            </p:nvSpPr>
            <p:spPr bwMode="auto">
              <a:xfrm>
                <a:off x="46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6" name="AutoShape 10"/>
              <p:cNvSpPr>
                <a:spLocks noChangeShapeType="1"/>
              </p:cNvSpPr>
              <p:nvPr/>
            </p:nvSpPr>
            <p:spPr bwMode="auto">
              <a:xfrm>
                <a:off x="5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7" name="AutoShape 9"/>
              <p:cNvSpPr>
                <a:spLocks noChangeShapeType="1"/>
              </p:cNvSpPr>
              <p:nvPr/>
            </p:nvSpPr>
            <p:spPr bwMode="auto">
              <a:xfrm>
                <a:off x="58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8" name="AutoShape 8"/>
              <p:cNvSpPr>
                <a:spLocks noChangeShapeType="1"/>
              </p:cNvSpPr>
              <p:nvPr/>
            </p:nvSpPr>
            <p:spPr bwMode="auto">
              <a:xfrm>
                <a:off x="64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9" name="AutoShape 7"/>
              <p:cNvSpPr>
                <a:spLocks noChangeShapeType="1"/>
              </p:cNvSpPr>
              <p:nvPr/>
            </p:nvSpPr>
            <p:spPr bwMode="auto">
              <a:xfrm>
                <a:off x="70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0" name="AutoShape 6"/>
              <p:cNvSpPr>
                <a:spLocks noChangeShapeType="1"/>
              </p:cNvSpPr>
              <p:nvPr/>
            </p:nvSpPr>
            <p:spPr bwMode="auto">
              <a:xfrm>
                <a:off x="7614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1" name="AutoShape 5"/>
              <p:cNvSpPr>
                <a:spLocks noChangeShapeType="1"/>
              </p:cNvSpPr>
              <p:nvPr/>
            </p:nvSpPr>
            <p:spPr bwMode="auto">
              <a:xfrm>
                <a:off x="8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sp>
          <p:nvSpPr>
            <p:cNvPr id="28" name="Text Box 3"/>
            <p:cNvSpPr txBox="1">
              <a:spLocks noChangeArrowheads="1"/>
            </p:cNvSpPr>
            <p:nvPr/>
          </p:nvSpPr>
          <p:spPr bwMode="auto">
            <a:xfrm>
              <a:off x="1374" y="8730"/>
              <a:ext cx="8520" cy="7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R="0" lvl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</a:pPr>
              <a:r>
                <a:rPr lang="fi-FI" altLang="fi-FI" sz="1200" dirty="0">
                  <a:ea typeface="Times New Roman" panose="02020603050405020304" pitchFamily="18" charset="0"/>
                  <a:cs typeface="Arial" panose="020B0604020202020204" pitchFamily="34" charset="0"/>
                </a:rPr>
                <a:t>82</a:t>
              </a:r>
              <a:r>
                <a:rPr kumimoji="0" lang="fi-FI" altLang="fi-FI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00       </a:t>
              </a:r>
              <a:r>
                <a:rPr lang="fi-FI" altLang="fi-FI" sz="1200" dirty="0">
                  <a:ea typeface="Times New Roman" panose="02020603050405020304" pitchFamily="18" charset="0"/>
                  <a:cs typeface="Arial" panose="020B0604020202020204" pitchFamily="34" charset="0"/>
                </a:rPr>
                <a:t>82</a:t>
              </a:r>
              <a:r>
                <a:rPr kumimoji="0" lang="fi-FI" altLang="fi-FI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10	  </a:t>
              </a:r>
              <a:r>
                <a:rPr lang="fi-FI" altLang="fi-FI" sz="1200" dirty="0">
                  <a:ea typeface="Times New Roman" panose="02020603050405020304" pitchFamily="18" charset="0"/>
                  <a:cs typeface="Arial" panose="020B0604020202020204" pitchFamily="34" charset="0"/>
                </a:rPr>
                <a:t>82</a:t>
              </a:r>
              <a:r>
                <a:rPr kumimoji="0" lang="fi-FI" altLang="fi-FI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20	       </a:t>
              </a:r>
              <a:r>
                <a:rPr lang="fi-FI" altLang="fi-FI" sz="1200" dirty="0">
                  <a:ea typeface="Times New Roman" panose="02020603050405020304" pitchFamily="18" charset="0"/>
                  <a:cs typeface="Arial" panose="020B0604020202020204" pitchFamily="34" charset="0"/>
                </a:rPr>
                <a:t>82</a:t>
              </a:r>
              <a:r>
                <a:rPr kumimoji="0" lang="fi-FI" altLang="fi-FI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30	  </a:t>
              </a:r>
              <a:r>
                <a:rPr lang="fi-FI" altLang="fi-FI" sz="1200" dirty="0">
                  <a:ea typeface="Times New Roman" panose="02020603050405020304" pitchFamily="18" charset="0"/>
                  <a:cs typeface="Arial" panose="020B0604020202020204" pitchFamily="34" charset="0"/>
                </a:rPr>
                <a:t>82</a:t>
              </a:r>
              <a:r>
                <a:rPr kumimoji="0" lang="fi-FI" altLang="fi-FI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40       8250	 </a:t>
              </a:r>
              <a:r>
                <a:rPr lang="fi-FI" altLang="fi-FI" sz="1200" dirty="0">
                  <a:ea typeface="Times New Roman" panose="02020603050405020304" pitchFamily="18" charset="0"/>
                  <a:cs typeface="Arial" panose="020B0604020202020204" pitchFamily="34" charset="0"/>
                </a:rPr>
                <a:t>82</a:t>
              </a:r>
              <a:r>
                <a:rPr kumimoji="0" lang="fi-FI" altLang="fi-FI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60	       8270  </a:t>
              </a:r>
              <a:r>
                <a:rPr lang="fi-FI" altLang="fi-FI" sz="1200" dirty="0">
                  <a:ea typeface="Times New Roman" panose="02020603050405020304" pitchFamily="18" charset="0"/>
                  <a:cs typeface="Arial" panose="020B0604020202020204" pitchFamily="34" charset="0"/>
                </a:rPr>
                <a:t>     8280</a:t>
              </a:r>
              <a:r>
                <a:rPr kumimoji="0" lang="fi-FI" altLang="fi-FI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8290	 </a:t>
              </a:r>
              <a:r>
                <a:rPr lang="fi-FI" altLang="fi-FI" sz="1200" dirty="0">
                  <a:ea typeface="Times New Roman" panose="02020603050405020304" pitchFamily="18" charset="0"/>
                  <a:cs typeface="Arial" panose="020B0604020202020204" pitchFamily="34" charset="0"/>
                </a:rPr>
                <a:t>83</a:t>
              </a:r>
              <a:r>
                <a:rPr kumimoji="0" lang="fi-FI" altLang="fi-FI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00      8310</a:t>
              </a:r>
              <a:endParaRPr kumimoji="0" lang="fi-FI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2" name="Group 1"/>
          <p:cNvGrpSpPr>
            <a:grpSpLocks noChangeAspect="1"/>
          </p:cNvGrpSpPr>
          <p:nvPr/>
        </p:nvGrpSpPr>
        <p:grpSpPr bwMode="auto">
          <a:xfrm>
            <a:off x="350843" y="5462130"/>
            <a:ext cx="8293101" cy="685800"/>
            <a:chOff x="1134" y="8190"/>
            <a:chExt cx="8924" cy="1080"/>
          </a:xfrm>
        </p:grpSpPr>
        <p:sp>
          <p:nvSpPr>
            <p:cNvPr id="43" name="AutoShape 18"/>
            <p:cNvSpPr>
              <a:spLocks noChangeAspect="1" noChangeArrowheads="1" noTextEdit="1"/>
            </p:cNvSpPr>
            <p:nvPr/>
          </p:nvSpPr>
          <p:spPr bwMode="auto">
            <a:xfrm>
              <a:off x="1134" y="8190"/>
              <a:ext cx="8924" cy="1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44" name="Group 4"/>
            <p:cNvGrpSpPr>
              <a:grpSpLocks/>
            </p:cNvGrpSpPr>
            <p:nvPr/>
          </p:nvGrpSpPr>
          <p:grpSpPr bwMode="auto">
            <a:xfrm>
              <a:off x="1374" y="8550"/>
              <a:ext cx="8400" cy="180"/>
              <a:chOff x="1374" y="8370"/>
              <a:chExt cx="7320" cy="360"/>
            </a:xfrm>
          </p:grpSpPr>
          <p:sp>
            <p:nvSpPr>
              <p:cNvPr id="46" name="AutoShape 17"/>
              <p:cNvSpPr>
                <a:spLocks noChangeShapeType="1"/>
              </p:cNvSpPr>
              <p:nvPr/>
            </p:nvSpPr>
            <p:spPr bwMode="auto">
              <a:xfrm>
                <a:off x="1374" y="8550"/>
                <a:ext cx="7320" cy="1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7" name="AutoShape 16"/>
              <p:cNvSpPr>
                <a:spLocks noChangeShapeType="1"/>
              </p:cNvSpPr>
              <p:nvPr/>
            </p:nvSpPr>
            <p:spPr bwMode="auto">
              <a:xfrm>
                <a:off x="1615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8" name="AutoShape 15"/>
              <p:cNvSpPr>
                <a:spLocks noChangeShapeType="1"/>
              </p:cNvSpPr>
              <p:nvPr/>
            </p:nvSpPr>
            <p:spPr bwMode="auto">
              <a:xfrm>
                <a:off x="2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9" name="AutoShape 14"/>
              <p:cNvSpPr>
                <a:spLocks noChangeShapeType="1"/>
              </p:cNvSpPr>
              <p:nvPr/>
            </p:nvSpPr>
            <p:spPr bwMode="auto">
              <a:xfrm>
                <a:off x="28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0" name="AutoShape 13"/>
              <p:cNvSpPr>
                <a:spLocks noChangeShapeType="1"/>
              </p:cNvSpPr>
              <p:nvPr/>
            </p:nvSpPr>
            <p:spPr bwMode="auto">
              <a:xfrm>
                <a:off x="34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1" name="AutoShape 12"/>
              <p:cNvSpPr>
                <a:spLocks noChangeShapeType="1"/>
              </p:cNvSpPr>
              <p:nvPr/>
            </p:nvSpPr>
            <p:spPr bwMode="auto">
              <a:xfrm>
                <a:off x="40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2" name="AutoShape 11"/>
              <p:cNvSpPr>
                <a:spLocks noChangeShapeType="1"/>
              </p:cNvSpPr>
              <p:nvPr/>
            </p:nvSpPr>
            <p:spPr bwMode="auto">
              <a:xfrm>
                <a:off x="46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3" name="AutoShape 10"/>
              <p:cNvSpPr>
                <a:spLocks noChangeShapeType="1"/>
              </p:cNvSpPr>
              <p:nvPr/>
            </p:nvSpPr>
            <p:spPr bwMode="auto">
              <a:xfrm>
                <a:off x="5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4" name="AutoShape 9"/>
              <p:cNvSpPr>
                <a:spLocks noChangeShapeType="1"/>
              </p:cNvSpPr>
              <p:nvPr/>
            </p:nvSpPr>
            <p:spPr bwMode="auto">
              <a:xfrm>
                <a:off x="58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5" name="AutoShape 8"/>
              <p:cNvSpPr>
                <a:spLocks noChangeShapeType="1"/>
              </p:cNvSpPr>
              <p:nvPr/>
            </p:nvSpPr>
            <p:spPr bwMode="auto">
              <a:xfrm>
                <a:off x="64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6" name="AutoShape 7"/>
              <p:cNvSpPr>
                <a:spLocks noChangeShapeType="1"/>
              </p:cNvSpPr>
              <p:nvPr/>
            </p:nvSpPr>
            <p:spPr bwMode="auto">
              <a:xfrm>
                <a:off x="70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7" name="AutoShape 6"/>
              <p:cNvSpPr>
                <a:spLocks noChangeShapeType="1"/>
              </p:cNvSpPr>
              <p:nvPr/>
            </p:nvSpPr>
            <p:spPr bwMode="auto">
              <a:xfrm>
                <a:off x="7614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8" name="AutoShape 5"/>
              <p:cNvSpPr>
                <a:spLocks noChangeShapeType="1"/>
              </p:cNvSpPr>
              <p:nvPr/>
            </p:nvSpPr>
            <p:spPr bwMode="auto">
              <a:xfrm>
                <a:off x="8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sp>
          <p:nvSpPr>
            <p:cNvPr id="45" name="Text Box 3"/>
            <p:cNvSpPr txBox="1">
              <a:spLocks noChangeArrowheads="1"/>
            </p:cNvSpPr>
            <p:nvPr/>
          </p:nvSpPr>
          <p:spPr bwMode="auto">
            <a:xfrm>
              <a:off x="1295" y="8730"/>
              <a:ext cx="8599" cy="5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R="0" lvl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</a:pPr>
              <a:r>
                <a:rPr kumimoji="0" lang="fi-FI" altLang="fi-FI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8200	</a:t>
              </a:r>
              <a:r>
                <a:rPr lang="fi-FI" altLang="fi-FI" sz="1200" dirty="0">
                  <a:ea typeface="Times New Roman" panose="02020603050405020304" pitchFamily="18" charset="0"/>
                  <a:cs typeface="Arial" panose="020B0604020202020204" pitchFamily="34" charset="0"/>
                </a:rPr>
                <a:t>820</a:t>
              </a:r>
              <a:r>
                <a:rPr kumimoji="0" lang="fi-FI" altLang="fi-FI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	   8202       8203	  </a:t>
              </a:r>
              <a:r>
                <a:rPr lang="fi-FI" altLang="fi-FI" sz="1200" dirty="0">
                  <a:ea typeface="Times New Roman" panose="02020603050405020304" pitchFamily="18" charset="0"/>
                  <a:cs typeface="Arial" panose="020B0604020202020204" pitchFamily="34" charset="0"/>
                </a:rPr>
                <a:t>820</a:t>
              </a:r>
              <a:r>
                <a:rPr kumimoji="0" lang="fi-FI" altLang="fi-FI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4         8205	 </a:t>
              </a:r>
              <a:r>
                <a:rPr lang="fi-FI" altLang="fi-FI" sz="1200" dirty="0">
                  <a:ea typeface="Times New Roman" panose="02020603050405020304" pitchFamily="18" charset="0"/>
                  <a:cs typeface="Arial" panose="020B0604020202020204" pitchFamily="34" charset="0"/>
                </a:rPr>
                <a:t>820</a:t>
              </a:r>
              <a:r>
                <a:rPr kumimoji="0" lang="fi-FI" altLang="fi-FI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	       8207</a:t>
              </a:r>
              <a:r>
                <a:rPr lang="fi-FI" altLang="fi-FI" sz="1200" dirty="0">
                  <a:ea typeface="Times New Roman" panose="02020603050405020304" pitchFamily="18" charset="0"/>
                  <a:cs typeface="Arial" panose="020B0604020202020204" pitchFamily="34" charset="0"/>
                </a:rPr>
                <a:t>       8208</a:t>
              </a:r>
              <a:r>
                <a:rPr kumimoji="0" lang="fi-FI" altLang="fi-FI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8209	</a:t>
              </a:r>
              <a:r>
                <a:rPr kumimoji="0" lang="fi-FI" altLang="fi-FI" sz="12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8210</a:t>
              </a:r>
              <a:r>
                <a:rPr kumimoji="0" lang="fi-FI" altLang="fi-FI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8211</a:t>
              </a:r>
              <a:endParaRPr kumimoji="0" lang="fi-FI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60" name="Suora yhdysviiva 59"/>
          <p:cNvCxnSpPr/>
          <p:nvPr/>
        </p:nvCxnSpPr>
        <p:spPr>
          <a:xfrm flipV="1">
            <a:off x="2142649" y="3254702"/>
            <a:ext cx="663367" cy="6659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uora yhdysviiva 63"/>
          <p:cNvCxnSpPr>
            <a:cxnSpLocks/>
          </p:cNvCxnSpPr>
          <p:nvPr/>
        </p:nvCxnSpPr>
        <p:spPr>
          <a:xfrm flipH="1">
            <a:off x="851328" y="3275712"/>
            <a:ext cx="1285582" cy="1300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uora yhdysviiva 66"/>
          <p:cNvCxnSpPr>
            <a:cxnSpLocks/>
          </p:cNvCxnSpPr>
          <p:nvPr/>
        </p:nvCxnSpPr>
        <p:spPr>
          <a:xfrm>
            <a:off x="854522" y="4435404"/>
            <a:ext cx="634520" cy="3914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uora yhdysviiva 67"/>
          <p:cNvCxnSpPr>
            <a:cxnSpLocks/>
          </p:cNvCxnSpPr>
          <p:nvPr/>
        </p:nvCxnSpPr>
        <p:spPr>
          <a:xfrm flipH="1">
            <a:off x="830883" y="4404317"/>
            <a:ext cx="14318" cy="12994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uora yhdysviiva 68"/>
          <p:cNvCxnSpPr>
            <a:cxnSpLocks/>
          </p:cNvCxnSpPr>
          <p:nvPr/>
        </p:nvCxnSpPr>
        <p:spPr>
          <a:xfrm>
            <a:off x="1497672" y="4432074"/>
            <a:ext cx="5748935" cy="1251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Ellipsi 72"/>
          <p:cNvSpPr/>
          <p:nvPr/>
        </p:nvSpPr>
        <p:spPr>
          <a:xfrm>
            <a:off x="4623694" y="5581516"/>
            <a:ext cx="93320" cy="95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4" name="Tekstiruutu 73"/>
          <p:cNvSpPr txBox="1"/>
          <p:nvPr/>
        </p:nvSpPr>
        <p:spPr>
          <a:xfrm>
            <a:off x="577131" y="3049073"/>
            <a:ext cx="708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chemeClr val="accent2">
                    <a:lumMod val="75000"/>
                  </a:schemeClr>
                </a:solidFill>
              </a:rPr>
              <a:t>Sadat</a:t>
            </a:r>
          </a:p>
        </p:txBody>
      </p:sp>
      <p:sp>
        <p:nvSpPr>
          <p:cNvPr id="75" name="Tekstiruutu 74"/>
          <p:cNvSpPr txBox="1"/>
          <p:nvPr/>
        </p:nvSpPr>
        <p:spPr>
          <a:xfrm>
            <a:off x="582080" y="4069986"/>
            <a:ext cx="1444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accent2">
                    <a:lumMod val="75000"/>
                  </a:schemeClr>
                </a:solidFill>
              </a:rPr>
              <a:t>Kymmenet</a:t>
            </a:r>
          </a:p>
        </p:txBody>
      </p:sp>
      <p:sp>
        <p:nvSpPr>
          <p:cNvPr id="76" name="Tekstiruutu 75"/>
          <p:cNvSpPr txBox="1"/>
          <p:nvPr/>
        </p:nvSpPr>
        <p:spPr>
          <a:xfrm>
            <a:off x="683921" y="5255465"/>
            <a:ext cx="1444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accent2">
                    <a:lumMod val="75000"/>
                  </a:schemeClr>
                </a:solidFill>
              </a:rPr>
              <a:t>Ykköset</a:t>
            </a:r>
          </a:p>
        </p:txBody>
      </p:sp>
      <p:sp>
        <p:nvSpPr>
          <p:cNvPr id="70" name="Tekstiruutu 69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/>
              <a:t>3</a:t>
            </a:r>
          </a:p>
        </p:txBody>
      </p:sp>
      <p:grpSp>
        <p:nvGrpSpPr>
          <p:cNvPr id="71" name="Group 1">
            <a:extLst>
              <a:ext uri="{FF2B5EF4-FFF2-40B4-BE49-F238E27FC236}">
                <a16:creationId xmlns:a16="http://schemas.microsoft.com/office/drawing/2014/main" id="{E7CD9A26-2BC3-4F2F-A8EF-6C0316F9D4D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6156" y="2248467"/>
            <a:ext cx="8293101" cy="685800"/>
            <a:chOff x="1134" y="8190"/>
            <a:chExt cx="8924" cy="1080"/>
          </a:xfrm>
        </p:grpSpPr>
        <p:sp>
          <p:nvSpPr>
            <p:cNvPr id="72" name="AutoShape 18">
              <a:extLst>
                <a:ext uri="{FF2B5EF4-FFF2-40B4-BE49-F238E27FC236}">
                  <a16:creationId xmlns:a16="http://schemas.microsoft.com/office/drawing/2014/main" id="{1648E2DE-E01C-43F2-8278-CBB868BCB10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134" y="8190"/>
              <a:ext cx="8924" cy="1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77" name="Group 4">
              <a:extLst>
                <a:ext uri="{FF2B5EF4-FFF2-40B4-BE49-F238E27FC236}">
                  <a16:creationId xmlns:a16="http://schemas.microsoft.com/office/drawing/2014/main" id="{B7F37507-C928-42B9-9A1B-E112CC97FD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74" y="8550"/>
              <a:ext cx="8400" cy="180"/>
              <a:chOff x="1374" y="8370"/>
              <a:chExt cx="7320" cy="360"/>
            </a:xfrm>
          </p:grpSpPr>
          <p:sp>
            <p:nvSpPr>
              <p:cNvPr id="79" name="AutoShape 17">
                <a:extLst>
                  <a:ext uri="{FF2B5EF4-FFF2-40B4-BE49-F238E27FC236}">
                    <a16:creationId xmlns:a16="http://schemas.microsoft.com/office/drawing/2014/main" id="{54316BAC-08C7-487F-822A-1BB0DC5CC3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74" y="8550"/>
                <a:ext cx="7320" cy="1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80" name="AutoShape 16">
                <a:extLst>
                  <a:ext uri="{FF2B5EF4-FFF2-40B4-BE49-F238E27FC236}">
                    <a16:creationId xmlns:a16="http://schemas.microsoft.com/office/drawing/2014/main" id="{3B618A90-82EF-4EBE-8BE4-EE833494DC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5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81" name="AutoShape 15">
                <a:extLst>
                  <a:ext uri="{FF2B5EF4-FFF2-40B4-BE49-F238E27FC236}">
                    <a16:creationId xmlns:a16="http://schemas.microsoft.com/office/drawing/2014/main" id="{2EF22778-D293-4627-86EB-C5CF32DFFD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82" name="AutoShape 14">
                <a:extLst>
                  <a:ext uri="{FF2B5EF4-FFF2-40B4-BE49-F238E27FC236}">
                    <a16:creationId xmlns:a16="http://schemas.microsoft.com/office/drawing/2014/main" id="{C9F3A0CA-6490-4A2B-8062-9FB8529A67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83" name="AutoShape 13">
                <a:extLst>
                  <a:ext uri="{FF2B5EF4-FFF2-40B4-BE49-F238E27FC236}">
                    <a16:creationId xmlns:a16="http://schemas.microsoft.com/office/drawing/2014/main" id="{CF8C1131-BEC6-47D9-BAAB-45E0849C5D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84" name="AutoShape 12">
                <a:extLst>
                  <a:ext uri="{FF2B5EF4-FFF2-40B4-BE49-F238E27FC236}">
                    <a16:creationId xmlns:a16="http://schemas.microsoft.com/office/drawing/2014/main" id="{56DEDBCE-EE08-4550-9176-818A471679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85" name="AutoShape 11">
                <a:extLst>
                  <a:ext uri="{FF2B5EF4-FFF2-40B4-BE49-F238E27FC236}">
                    <a16:creationId xmlns:a16="http://schemas.microsoft.com/office/drawing/2014/main" id="{B773E62E-F93A-44ED-9485-C4F85B54D0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86" name="AutoShape 10">
                <a:extLst>
                  <a:ext uri="{FF2B5EF4-FFF2-40B4-BE49-F238E27FC236}">
                    <a16:creationId xmlns:a16="http://schemas.microsoft.com/office/drawing/2014/main" id="{EB9FA058-DF78-4301-A72D-14BFA46260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87" name="AutoShape 9">
                <a:extLst>
                  <a:ext uri="{FF2B5EF4-FFF2-40B4-BE49-F238E27FC236}">
                    <a16:creationId xmlns:a16="http://schemas.microsoft.com/office/drawing/2014/main" id="{F68BEBC8-4E02-4E3D-95FE-98BFC68C8F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88" name="AutoShape 8">
                <a:extLst>
                  <a:ext uri="{FF2B5EF4-FFF2-40B4-BE49-F238E27FC236}">
                    <a16:creationId xmlns:a16="http://schemas.microsoft.com/office/drawing/2014/main" id="{A2644103-66AA-471D-A71F-118F9E5D59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89" name="AutoShape 7">
                <a:extLst>
                  <a:ext uri="{FF2B5EF4-FFF2-40B4-BE49-F238E27FC236}">
                    <a16:creationId xmlns:a16="http://schemas.microsoft.com/office/drawing/2014/main" id="{5D8EBA56-9827-40DF-B2DA-54F59A1E5A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90" name="AutoShape 6">
                <a:extLst>
                  <a:ext uri="{FF2B5EF4-FFF2-40B4-BE49-F238E27FC236}">
                    <a16:creationId xmlns:a16="http://schemas.microsoft.com/office/drawing/2014/main" id="{8F730E57-9F3B-4C3A-ABE9-41D7A85A49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14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91" name="AutoShape 5">
                <a:extLst>
                  <a:ext uri="{FF2B5EF4-FFF2-40B4-BE49-F238E27FC236}">
                    <a16:creationId xmlns:a16="http://schemas.microsoft.com/office/drawing/2014/main" id="{E740A9C7-2078-4F4C-B81C-52B072EA5E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sp>
          <p:nvSpPr>
            <p:cNvPr id="78" name="Text Box 3">
              <a:extLst>
                <a:ext uri="{FF2B5EF4-FFF2-40B4-BE49-F238E27FC236}">
                  <a16:creationId xmlns:a16="http://schemas.microsoft.com/office/drawing/2014/main" id="{AFF3FC97-93F2-4D1D-B818-2CA7474E7B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4" y="8730"/>
              <a:ext cx="8520" cy="5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144463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</a:pPr>
              <a:r>
                <a:rPr kumimoji="0" lang="fi-FI" altLang="fi-FI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0	       1000	 2000	      3000	 4000        5000	6000	      7000</a:t>
              </a:r>
              <a:r>
                <a:rPr lang="fi-FI" altLang="fi-FI" sz="1200" dirty="0">
                  <a:ea typeface="Times New Roman" panose="02020603050405020304" pitchFamily="18" charset="0"/>
                  <a:cs typeface="Arial" panose="020B0604020202020204" pitchFamily="34" charset="0"/>
                </a:rPr>
                <a:t>       </a:t>
              </a:r>
              <a:r>
                <a:rPr kumimoji="0" lang="fi-FI" altLang="fi-FI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8000	      9000	10000     11000</a:t>
              </a:r>
              <a:endParaRPr kumimoji="0" lang="fi-FI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92" name="Tekstiruutu 91">
            <a:extLst>
              <a:ext uri="{FF2B5EF4-FFF2-40B4-BE49-F238E27FC236}">
                <a16:creationId xmlns:a16="http://schemas.microsoft.com/office/drawing/2014/main" id="{D2C44E70-AB40-4578-97A3-5FE9E4D1FAA9}"/>
              </a:ext>
            </a:extLst>
          </p:cNvPr>
          <p:cNvSpPr txBox="1"/>
          <p:nvPr/>
        </p:nvSpPr>
        <p:spPr>
          <a:xfrm>
            <a:off x="577131" y="1859849"/>
            <a:ext cx="1241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accent2">
                    <a:lumMod val="75000"/>
                  </a:schemeClr>
                </a:solidFill>
              </a:rPr>
              <a:t>Tuhannet</a:t>
            </a:r>
          </a:p>
        </p:txBody>
      </p:sp>
      <p:cxnSp>
        <p:nvCxnSpPr>
          <p:cNvPr id="93" name="Suora yhdysviiva 92">
            <a:extLst>
              <a:ext uri="{FF2B5EF4-FFF2-40B4-BE49-F238E27FC236}">
                <a16:creationId xmlns:a16="http://schemas.microsoft.com/office/drawing/2014/main" id="{0060BEEA-9734-42B7-9749-1C5980547956}"/>
              </a:ext>
            </a:extLst>
          </p:cNvPr>
          <p:cNvCxnSpPr/>
          <p:nvPr/>
        </p:nvCxnSpPr>
        <p:spPr>
          <a:xfrm flipV="1">
            <a:off x="5971351" y="2117432"/>
            <a:ext cx="663367" cy="6659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uora yhdysviiva 65"/>
          <p:cNvCxnSpPr>
            <a:cxnSpLocks/>
          </p:cNvCxnSpPr>
          <p:nvPr/>
        </p:nvCxnSpPr>
        <p:spPr>
          <a:xfrm>
            <a:off x="6630237" y="2130900"/>
            <a:ext cx="648757" cy="13291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uora yhdysviiva 94">
            <a:extLst>
              <a:ext uri="{FF2B5EF4-FFF2-40B4-BE49-F238E27FC236}">
                <a16:creationId xmlns:a16="http://schemas.microsoft.com/office/drawing/2014/main" id="{263B3A25-3B0E-4A0F-99E6-AADAA2312745}"/>
              </a:ext>
            </a:extLst>
          </p:cNvPr>
          <p:cNvCxnSpPr>
            <a:cxnSpLocks/>
          </p:cNvCxnSpPr>
          <p:nvPr/>
        </p:nvCxnSpPr>
        <p:spPr>
          <a:xfrm>
            <a:off x="2803238" y="3286468"/>
            <a:ext cx="4425591" cy="12703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uora yhdysviiva 95">
            <a:extLst>
              <a:ext uri="{FF2B5EF4-FFF2-40B4-BE49-F238E27FC236}">
                <a16:creationId xmlns:a16="http://schemas.microsoft.com/office/drawing/2014/main" id="{A72BE530-10EE-40B0-8593-127B941F1A77}"/>
              </a:ext>
            </a:extLst>
          </p:cNvPr>
          <p:cNvCxnSpPr>
            <a:cxnSpLocks/>
          </p:cNvCxnSpPr>
          <p:nvPr/>
        </p:nvCxnSpPr>
        <p:spPr>
          <a:xfrm flipH="1">
            <a:off x="863529" y="2145251"/>
            <a:ext cx="5069152" cy="1376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37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/>
      <p:bldP spid="75" grpId="0"/>
      <p:bldP spid="76" grpId="0"/>
      <p:bldP spid="9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3699" y="286604"/>
            <a:ext cx="8420099" cy="1450757"/>
          </a:xfrm>
          <a:solidFill>
            <a:schemeClr val="bg1"/>
          </a:solidFill>
          <a:effectLst/>
        </p:spPr>
        <p:txBody>
          <a:bodyPr>
            <a:normAutofit/>
          </a:bodyPr>
          <a:lstStyle/>
          <a:p>
            <a:r>
              <a:rPr lang="fi-FI" dirty="0"/>
              <a:t>Missä on luku 5643?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4a, Lukualue 0 – 10 000 © Varga–Neményi ry 2019</a:t>
            </a:r>
            <a:endParaRPr lang="en-US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pSp>
        <p:nvGrpSpPr>
          <p:cNvPr id="7" name="Group 1"/>
          <p:cNvGrpSpPr>
            <a:grpSpLocks noChangeAspect="1"/>
          </p:cNvGrpSpPr>
          <p:nvPr/>
        </p:nvGrpSpPr>
        <p:grpSpPr bwMode="auto">
          <a:xfrm>
            <a:off x="393699" y="3109012"/>
            <a:ext cx="8293101" cy="685800"/>
            <a:chOff x="1134" y="8190"/>
            <a:chExt cx="8924" cy="1080"/>
          </a:xfrm>
        </p:grpSpPr>
        <p:sp>
          <p:nvSpPr>
            <p:cNvPr id="8" name="AutoShape 18"/>
            <p:cNvSpPr>
              <a:spLocks noChangeAspect="1" noChangeArrowheads="1" noTextEdit="1"/>
            </p:cNvSpPr>
            <p:nvPr/>
          </p:nvSpPr>
          <p:spPr bwMode="auto">
            <a:xfrm>
              <a:off x="1134" y="8190"/>
              <a:ext cx="8924" cy="1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9" name="Group 4"/>
            <p:cNvGrpSpPr>
              <a:grpSpLocks/>
            </p:cNvGrpSpPr>
            <p:nvPr/>
          </p:nvGrpSpPr>
          <p:grpSpPr bwMode="auto">
            <a:xfrm>
              <a:off x="1374" y="8550"/>
              <a:ext cx="8400" cy="180"/>
              <a:chOff x="1374" y="8370"/>
              <a:chExt cx="7320" cy="360"/>
            </a:xfrm>
          </p:grpSpPr>
          <p:sp>
            <p:nvSpPr>
              <p:cNvPr id="12" name="AutoShape 17"/>
              <p:cNvSpPr>
                <a:spLocks noChangeShapeType="1"/>
              </p:cNvSpPr>
              <p:nvPr/>
            </p:nvSpPr>
            <p:spPr bwMode="auto">
              <a:xfrm>
                <a:off x="1374" y="8550"/>
                <a:ext cx="7320" cy="1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3" name="AutoShape 16"/>
              <p:cNvSpPr>
                <a:spLocks noChangeShapeType="1"/>
              </p:cNvSpPr>
              <p:nvPr/>
            </p:nvSpPr>
            <p:spPr bwMode="auto">
              <a:xfrm>
                <a:off x="1615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4" name="AutoShape 15"/>
              <p:cNvSpPr>
                <a:spLocks noChangeShapeType="1"/>
              </p:cNvSpPr>
              <p:nvPr/>
            </p:nvSpPr>
            <p:spPr bwMode="auto">
              <a:xfrm>
                <a:off x="2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5" name="AutoShape 14"/>
              <p:cNvSpPr>
                <a:spLocks noChangeShapeType="1"/>
              </p:cNvSpPr>
              <p:nvPr/>
            </p:nvSpPr>
            <p:spPr bwMode="auto">
              <a:xfrm>
                <a:off x="28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6" name="AutoShape 13"/>
              <p:cNvSpPr>
                <a:spLocks noChangeShapeType="1"/>
              </p:cNvSpPr>
              <p:nvPr/>
            </p:nvSpPr>
            <p:spPr bwMode="auto">
              <a:xfrm>
                <a:off x="34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7" name="AutoShape 12"/>
              <p:cNvSpPr>
                <a:spLocks noChangeShapeType="1"/>
              </p:cNvSpPr>
              <p:nvPr/>
            </p:nvSpPr>
            <p:spPr bwMode="auto">
              <a:xfrm>
                <a:off x="40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8" name="AutoShape 11"/>
              <p:cNvSpPr>
                <a:spLocks noChangeShapeType="1"/>
              </p:cNvSpPr>
              <p:nvPr/>
            </p:nvSpPr>
            <p:spPr bwMode="auto">
              <a:xfrm>
                <a:off x="46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9" name="AutoShape 10"/>
              <p:cNvSpPr>
                <a:spLocks noChangeShapeType="1"/>
              </p:cNvSpPr>
              <p:nvPr/>
            </p:nvSpPr>
            <p:spPr bwMode="auto">
              <a:xfrm>
                <a:off x="5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0" name="AutoShape 9"/>
              <p:cNvSpPr>
                <a:spLocks noChangeShapeType="1"/>
              </p:cNvSpPr>
              <p:nvPr/>
            </p:nvSpPr>
            <p:spPr bwMode="auto">
              <a:xfrm>
                <a:off x="58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1" name="AutoShape 8"/>
              <p:cNvSpPr>
                <a:spLocks noChangeShapeType="1"/>
              </p:cNvSpPr>
              <p:nvPr/>
            </p:nvSpPr>
            <p:spPr bwMode="auto">
              <a:xfrm>
                <a:off x="64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2" name="AutoShape 7"/>
              <p:cNvSpPr>
                <a:spLocks noChangeShapeType="1"/>
              </p:cNvSpPr>
              <p:nvPr/>
            </p:nvSpPr>
            <p:spPr bwMode="auto">
              <a:xfrm>
                <a:off x="70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3" name="AutoShape 6"/>
              <p:cNvSpPr>
                <a:spLocks noChangeShapeType="1"/>
              </p:cNvSpPr>
              <p:nvPr/>
            </p:nvSpPr>
            <p:spPr bwMode="auto">
              <a:xfrm>
                <a:off x="7614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4" name="AutoShape 5"/>
              <p:cNvSpPr>
                <a:spLocks noChangeShapeType="1"/>
              </p:cNvSpPr>
              <p:nvPr/>
            </p:nvSpPr>
            <p:spPr bwMode="auto">
              <a:xfrm>
                <a:off x="8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sp>
          <p:nvSpPr>
            <p:cNvPr id="10" name="Text Box 3"/>
            <p:cNvSpPr txBox="1">
              <a:spLocks noChangeArrowheads="1"/>
            </p:cNvSpPr>
            <p:nvPr/>
          </p:nvSpPr>
          <p:spPr bwMode="auto">
            <a:xfrm>
              <a:off x="1374" y="8730"/>
              <a:ext cx="8520" cy="5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R="0" lvl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</a:pPr>
              <a:r>
                <a:rPr kumimoji="0" lang="fi-FI" altLang="fi-FI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5000      5100	  5200	       5300	  5400       5500	 5600	       5700</a:t>
              </a:r>
              <a:r>
                <a:rPr lang="fi-FI" altLang="fi-FI" sz="1200" dirty="0">
                  <a:ea typeface="Times New Roman" panose="02020603050405020304" pitchFamily="18" charset="0"/>
                  <a:cs typeface="Arial" panose="020B0604020202020204" pitchFamily="34" charset="0"/>
                </a:rPr>
                <a:t>       5</a:t>
              </a:r>
              <a:r>
                <a:rPr kumimoji="0" lang="fi-FI" altLang="fi-FI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800       5900	6000       </a:t>
              </a:r>
              <a:r>
                <a:rPr lang="fi-FI" altLang="fi-FI" sz="1200" dirty="0">
                  <a:ea typeface="Times New Roman" panose="02020603050405020304" pitchFamily="18" charset="0"/>
                  <a:cs typeface="Arial" panose="020B0604020202020204" pitchFamily="34" charset="0"/>
                </a:rPr>
                <a:t>6</a:t>
              </a:r>
              <a:r>
                <a:rPr kumimoji="0" lang="fi-FI" altLang="fi-FI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100</a:t>
              </a:r>
              <a:endParaRPr kumimoji="0" lang="fi-FI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5" name="Group 1"/>
          <p:cNvGrpSpPr>
            <a:grpSpLocks noChangeAspect="1"/>
          </p:cNvGrpSpPr>
          <p:nvPr/>
        </p:nvGrpSpPr>
        <p:grpSpPr bwMode="auto">
          <a:xfrm>
            <a:off x="371288" y="4202702"/>
            <a:ext cx="8293101" cy="827405"/>
            <a:chOff x="1134" y="8190"/>
            <a:chExt cx="8924" cy="1303"/>
          </a:xfrm>
        </p:grpSpPr>
        <p:sp>
          <p:nvSpPr>
            <p:cNvPr id="26" name="AutoShape 18"/>
            <p:cNvSpPr>
              <a:spLocks noChangeAspect="1" noChangeArrowheads="1" noTextEdit="1"/>
            </p:cNvSpPr>
            <p:nvPr/>
          </p:nvSpPr>
          <p:spPr bwMode="auto">
            <a:xfrm>
              <a:off x="1134" y="8190"/>
              <a:ext cx="8924" cy="1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27" name="Group 4"/>
            <p:cNvGrpSpPr>
              <a:grpSpLocks/>
            </p:cNvGrpSpPr>
            <p:nvPr/>
          </p:nvGrpSpPr>
          <p:grpSpPr bwMode="auto">
            <a:xfrm>
              <a:off x="1374" y="8550"/>
              <a:ext cx="8400" cy="180"/>
              <a:chOff x="1374" y="8370"/>
              <a:chExt cx="7320" cy="360"/>
            </a:xfrm>
          </p:grpSpPr>
          <p:sp>
            <p:nvSpPr>
              <p:cNvPr id="29" name="AutoShape 17"/>
              <p:cNvSpPr>
                <a:spLocks noChangeShapeType="1"/>
              </p:cNvSpPr>
              <p:nvPr/>
            </p:nvSpPr>
            <p:spPr bwMode="auto">
              <a:xfrm>
                <a:off x="1374" y="8550"/>
                <a:ext cx="7320" cy="1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0" name="AutoShape 16"/>
              <p:cNvSpPr>
                <a:spLocks noChangeShapeType="1"/>
              </p:cNvSpPr>
              <p:nvPr/>
            </p:nvSpPr>
            <p:spPr bwMode="auto">
              <a:xfrm>
                <a:off x="1615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1" name="AutoShape 15"/>
              <p:cNvSpPr>
                <a:spLocks noChangeShapeType="1"/>
              </p:cNvSpPr>
              <p:nvPr/>
            </p:nvSpPr>
            <p:spPr bwMode="auto">
              <a:xfrm>
                <a:off x="2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2" name="AutoShape 14"/>
              <p:cNvSpPr>
                <a:spLocks noChangeShapeType="1"/>
              </p:cNvSpPr>
              <p:nvPr/>
            </p:nvSpPr>
            <p:spPr bwMode="auto">
              <a:xfrm>
                <a:off x="28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3" name="AutoShape 13"/>
              <p:cNvSpPr>
                <a:spLocks noChangeShapeType="1"/>
              </p:cNvSpPr>
              <p:nvPr/>
            </p:nvSpPr>
            <p:spPr bwMode="auto">
              <a:xfrm>
                <a:off x="34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4" name="AutoShape 12"/>
              <p:cNvSpPr>
                <a:spLocks noChangeShapeType="1"/>
              </p:cNvSpPr>
              <p:nvPr/>
            </p:nvSpPr>
            <p:spPr bwMode="auto">
              <a:xfrm>
                <a:off x="40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5" name="AutoShape 11"/>
              <p:cNvSpPr>
                <a:spLocks noChangeShapeType="1"/>
              </p:cNvSpPr>
              <p:nvPr/>
            </p:nvSpPr>
            <p:spPr bwMode="auto">
              <a:xfrm>
                <a:off x="46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6" name="AutoShape 10"/>
              <p:cNvSpPr>
                <a:spLocks noChangeShapeType="1"/>
              </p:cNvSpPr>
              <p:nvPr/>
            </p:nvSpPr>
            <p:spPr bwMode="auto">
              <a:xfrm>
                <a:off x="5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7" name="AutoShape 9"/>
              <p:cNvSpPr>
                <a:spLocks noChangeShapeType="1"/>
              </p:cNvSpPr>
              <p:nvPr/>
            </p:nvSpPr>
            <p:spPr bwMode="auto">
              <a:xfrm>
                <a:off x="58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8" name="AutoShape 8"/>
              <p:cNvSpPr>
                <a:spLocks noChangeShapeType="1"/>
              </p:cNvSpPr>
              <p:nvPr/>
            </p:nvSpPr>
            <p:spPr bwMode="auto">
              <a:xfrm>
                <a:off x="64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9" name="AutoShape 7"/>
              <p:cNvSpPr>
                <a:spLocks noChangeShapeType="1"/>
              </p:cNvSpPr>
              <p:nvPr/>
            </p:nvSpPr>
            <p:spPr bwMode="auto">
              <a:xfrm>
                <a:off x="70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0" name="AutoShape 6"/>
              <p:cNvSpPr>
                <a:spLocks noChangeShapeType="1"/>
              </p:cNvSpPr>
              <p:nvPr/>
            </p:nvSpPr>
            <p:spPr bwMode="auto">
              <a:xfrm>
                <a:off x="7614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1" name="AutoShape 5"/>
              <p:cNvSpPr>
                <a:spLocks noChangeShapeType="1"/>
              </p:cNvSpPr>
              <p:nvPr/>
            </p:nvSpPr>
            <p:spPr bwMode="auto">
              <a:xfrm>
                <a:off x="8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sp>
          <p:nvSpPr>
            <p:cNvPr id="28" name="Text Box 3"/>
            <p:cNvSpPr txBox="1">
              <a:spLocks noChangeArrowheads="1"/>
            </p:cNvSpPr>
            <p:nvPr/>
          </p:nvSpPr>
          <p:spPr bwMode="auto">
            <a:xfrm>
              <a:off x="1374" y="8730"/>
              <a:ext cx="8520" cy="7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R="0" lvl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</a:pPr>
              <a:r>
                <a:rPr kumimoji="0" lang="fi-FI" altLang="fi-FI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endParaRPr kumimoji="0" lang="fi-FI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2" name="Group 1"/>
          <p:cNvGrpSpPr>
            <a:grpSpLocks noChangeAspect="1"/>
          </p:cNvGrpSpPr>
          <p:nvPr/>
        </p:nvGrpSpPr>
        <p:grpSpPr bwMode="auto">
          <a:xfrm>
            <a:off x="350843" y="5342510"/>
            <a:ext cx="8293101" cy="685800"/>
            <a:chOff x="1134" y="8190"/>
            <a:chExt cx="8924" cy="1080"/>
          </a:xfrm>
        </p:grpSpPr>
        <p:sp>
          <p:nvSpPr>
            <p:cNvPr id="43" name="AutoShape 18"/>
            <p:cNvSpPr>
              <a:spLocks noChangeAspect="1" noChangeArrowheads="1" noTextEdit="1"/>
            </p:cNvSpPr>
            <p:nvPr/>
          </p:nvSpPr>
          <p:spPr bwMode="auto">
            <a:xfrm>
              <a:off x="1134" y="8190"/>
              <a:ext cx="8924" cy="1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44" name="Group 4"/>
            <p:cNvGrpSpPr>
              <a:grpSpLocks/>
            </p:cNvGrpSpPr>
            <p:nvPr/>
          </p:nvGrpSpPr>
          <p:grpSpPr bwMode="auto">
            <a:xfrm>
              <a:off x="1374" y="8550"/>
              <a:ext cx="8400" cy="180"/>
              <a:chOff x="1374" y="8370"/>
              <a:chExt cx="7320" cy="360"/>
            </a:xfrm>
          </p:grpSpPr>
          <p:sp>
            <p:nvSpPr>
              <p:cNvPr id="46" name="AutoShape 17"/>
              <p:cNvSpPr>
                <a:spLocks noChangeShapeType="1"/>
              </p:cNvSpPr>
              <p:nvPr/>
            </p:nvSpPr>
            <p:spPr bwMode="auto">
              <a:xfrm>
                <a:off x="1374" y="8550"/>
                <a:ext cx="7320" cy="1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7" name="AutoShape 16"/>
              <p:cNvSpPr>
                <a:spLocks noChangeShapeType="1"/>
              </p:cNvSpPr>
              <p:nvPr/>
            </p:nvSpPr>
            <p:spPr bwMode="auto">
              <a:xfrm>
                <a:off x="1615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8" name="AutoShape 15"/>
              <p:cNvSpPr>
                <a:spLocks noChangeShapeType="1"/>
              </p:cNvSpPr>
              <p:nvPr/>
            </p:nvSpPr>
            <p:spPr bwMode="auto">
              <a:xfrm>
                <a:off x="2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9" name="AutoShape 14"/>
              <p:cNvSpPr>
                <a:spLocks noChangeShapeType="1"/>
              </p:cNvSpPr>
              <p:nvPr/>
            </p:nvSpPr>
            <p:spPr bwMode="auto">
              <a:xfrm>
                <a:off x="28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0" name="AutoShape 13"/>
              <p:cNvSpPr>
                <a:spLocks noChangeShapeType="1"/>
              </p:cNvSpPr>
              <p:nvPr/>
            </p:nvSpPr>
            <p:spPr bwMode="auto">
              <a:xfrm>
                <a:off x="34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1" name="AutoShape 12"/>
              <p:cNvSpPr>
                <a:spLocks noChangeShapeType="1"/>
              </p:cNvSpPr>
              <p:nvPr/>
            </p:nvSpPr>
            <p:spPr bwMode="auto">
              <a:xfrm>
                <a:off x="40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2" name="AutoShape 11"/>
              <p:cNvSpPr>
                <a:spLocks noChangeShapeType="1"/>
              </p:cNvSpPr>
              <p:nvPr/>
            </p:nvSpPr>
            <p:spPr bwMode="auto">
              <a:xfrm>
                <a:off x="46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3" name="AutoShape 10"/>
              <p:cNvSpPr>
                <a:spLocks noChangeShapeType="1"/>
              </p:cNvSpPr>
              <p:nvPr/>
            </p:nvSpPr>
            <p:spPr bwMode="auto">
              <a:xfrm>
                <a:off x="5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4" name="AutoShape 9"/>
              <p:cNvSpPr>
                <a:spLocks noChangeShapeType="1"/>
              </p:cNvSpPr>
              <p:nvPr/>
            </p:nvSpPr>
            <p:spPr bwMode="auto">
              <a:xfrm>
                <a:off x="58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5" name="AutoShape 8"/>
              <p:cNvSpPr>
                <a:spLocks noChangeShapeType="1"/>
              </p:cNvSpPr>
              <p:nvPr/>
            </p:nvSpPr>
            <p:spPr bwMode="auto">
              <a:xfrm>
                <a:off x="64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6" name="AutoShape 7"/>
              <p:cNvSpPr>
                <a:spLocks noChangeShapeType="1"/>
              </p:cNvSpPr>
              <p:nvPr/>
            </p:nvSpPr>
            <p:spPr bwMode="auto">
              <a:xfrm>
                <a:off x="70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7" name="AutoShape 6"/>
              <p:cNvSpPr>
                <a:spLocks noChangeShapeType="1"/>
              </p:cNvSpPr>
              <p:nvPr/>
            </p:nvSpPr>
            <p:spPr bwMode="auto">
              <a:xfrm>
                <a:off x="7614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8" name="AutoShape 5"/>
              <p:cNvSpPr>
                <a:spLocks noChangeShapeType="1"/>
              </p:cNvSpPr>
              <p:nvPr/>
            </p:nvSpPr>
            <p:spPr bwMode="auto">
              <a:xfrm>
                <a:off x="8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sp>
          <p:nvSpPr>
            <p:cNvPr id="45" name="Text Box 3"/>
            <p:cNvSpPr txBox="1">
              <a:spLocks noChangeArrowheads="1"/>
            </p:cNvSpPr>
            <p:nvPr/>
          </p:nvSpPr>
          <p:spPr bwMode="auto">
            <a:xfrm>
              <a:off x="1374" y="8730"/>
              <a:ext cx="8520" cy="5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R="0" lvl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</a:pPr>
              <a:endParaRPr kumimoji="0" lang="fi-FI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74" name="Tekstiruutu 73"/>
          <p:cNvSpPr txBox="1"/>
          <p:nvPr/>
        </p:nvSpPr>
        <p:spPr>
          <a:xfrm>
            <a:off x="577131" y="2929453"/>
            <a:ext cx="708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chemeClr val="accent2">
                    <a:lumMod val="75000"/>
                  </a:schemeClr>
                </a:solidFill>
              </a:rPr>
              <a:t>Sadat</a:t>
            </a:r>
          </a:p>
        </p:txBody>
      </p:sp>
      <p:sp>
        <p:nvSpPr>
          <p:cNvPr id="75" name="Tekstiruutu 74"/>
          <p:cNvSpPr txBox="1"/>
          <p:nvPr/>
        </p:nvSpPr>
        <p:spPr>
          <a:xfrm>
            <a:off x="582080" y="3950366"/>
            <a:ext cx="1444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accent2">
                    <a:lumMod val="75000"/>
                  </a:schemeClr>
                </a:solidFill>
              </a:rPr>
              <a:t>Kymmenet</a:t>
            </a:r>
          </a:p>
        </p:txBody>
      </p:sp>
      <p:sp>
        <p:nvSpPr>
          <p:cNvPr id="76" name="Tekstiruutu 75"/>
          <p:cNvSpPr txBox="1"/>
          <p:nvPr/>
        </p:nvSpPr>
        <p:spPr>
          <a:xfrm>
            <a:off x="683921" y="5135845"/>
            <a:ext cx="1444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accent2">
                    <a:lumMod val="75000"/>
                  </a:schemeClr>
                </a:solidFill>
              </a:rPr>
              <a:t>Ykköset</a:t>
            </a:r>
          </a:p>
        </p:txBody>
      </p:sp>
      <p:sp>
        <p:nvSpPr>
          <p:cNvPr id="61" name="Tekstiruutu 60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/>
              <a:t>4</a:t>
            </a:r>
          </a:p>
        </p:txBody>
      </p:sp>
      <p:grpSp>
        <p:nvGrpSpPr>
          <p:cNvPr id="62" name="Group 1">
            <a:extLst>
              <a:ext uri="{FF2B5EF4-FFF2-40B4-BE49-F238E27FC236}">
                <a16:creationId xmlns:a16="http://schemas.microsoft.com/office/drawing/2014/main" id="{8BBE072D-B510-4949-B7AA-885C3C49270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6156" y="2248467"/>
            <a:ext cx="8293101" cy="685800"/>
            <a:chOff x="1134" y="8190"/>
            <a:chExt cx="8924" cy="1080"/>
          </a:xfrm>
        </p:grpSpPr>
        <p:sp>
          <p:nvSpPr>
            <p:cNvPr id="63" name="AutoShape 18">
              <a:extLst>
                <a:ext uri="{FF2B5EF4-FFF2-40B4-BE49-F238E27FC236}">
                  <a16:creationId xmlns:a16="http://schemas.microsoft.com/office/drawing/2014/main" id="{76C284AD-C77C-4F28-8FC4-C482D83555B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134" y="8190"/>
              <a:ext cx="8924" cy="1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64" name="Group 4">
              <a:extLst>
                <a:ext uri="{FF2B5EF4-FFF2-40B4-BE49-F238E27FC236}">
                  <a16:creationId xmlns:a16="http://schemas.microsoft.com/office/drawing/2014/main" id="{75ABFEEE-440E-493A-B5C0-176FBF699E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74" y="8550"/>
              <a:ext cx="8400" cy="180"/>
              <a:chOff x="1374" y="8370"/>
              <a:chExt cx="7320" cy="360"/>
            </a:xfrm>
          </p:grpSpPr>
          <p:sp>
            <p:nvSpPr>
              <p:cNvPr id="66" name="AutoShape 17">
                <a:extLst>
                  <a:ext uri="{FF2B5EF4-FFF2-40B4-BE49-F238E27FC236}">
                    <a16:creationId xmlns:a16="http://schemas.microsoft.com/office/drawing/2014/main" id="{D83A3F3C-4C06-4C09-86CA-711DA91C82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74" y="8550"/>
                <a:ext cx="7320" cy="1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67" name="AutoShape 16">
                <a:extLst>
                  <a:ext uri="{FF2B5EF4-FFF2-40B4-BE49-F238E27FC236}">
                    <a16:creationId xmlns:a16="http://schemas.microsoft.com/office/drawing/2014/main" id="{BFB65A95-3424-4E7E-BD7B-FFDB6327ED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5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68" name="AutoShape 15">
                <a:extLst>
                  <a:ext uri="{FF2B5EF4-FFF2-40B4-BE49-F238E27FC236}">
                    <a16:creationId xmlns:a16="http://schemas.microsoft.com/office/drawing/2014/main" id="{BC6167E7-3F58-46F9-9A3C-1D641AB6E2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69" name="AutoShape 14">
                <a:extLst>
                  <a:ext uri="{FF2B5EF4-FFF2-40B4-BE49-F238E27FC236}">
                    <a16:creationId xmlns:a16="http://schemas.microsoft.com/office/drawing/2014/main" id="{07B57CF2-D1A8-448D-BDF2-445A81BB92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70" name="AutoShape 13">
                <a:extLst>
                  <a:ext uri="{FF2B5EF4-FFF2-40B4-BE49-F238E27FC236}">
                    <a16:creationId xmlns:a16="http://schemas.microsoft.com/office/drawing/2014/main" id="{AEB4FE43-8F47-41BB-A0A8-56EE8E2F5F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71" name="AutoShape 12">
                <a:extLst>
                  <a:ext uri="{FF2B5EF4-FFF2-40B4-BE49-F238E27FC236}">
                    <a16:creationId xmlns:a16="http://schemas.microsoft.com/office/drawing/2014/main" id="{5944DF7F-9604-4482-9F6B-423FE13E7B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72" name="AutoShape 11">
                <a:extLst>
                  <a:ext uri="{FF2B5EF4-FFF2-40B4-BE49-F238E27FC236}">
                    <a16:creationId xmlns:a16="http://schemas.microsoft.com/office/drawing/2014/main" id="{9C442A6E-44DA-4DAB-AE84-C240EE15FA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73" name="AutoShape 10">
                <a:extLst>
                  <a:ext uri="{FF2B5EF4-FFF2-40B4-BE49-F238E27FC236}">
                    <a16:creationId xmlns:a16="http://schemas.microsoft.com/office/drawing/2014/main" id="{49BEE7E8-4153-4D5D-BD77-1A32943C5F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77" name="AutoShape 9">
                <a:extLst>
                  <a:ext uri="{FF2B5EF4-FFF2-40B4-BE49-F238E27FC236}">
                    <a16:creationId xmlns:a16="http://schemas.microsoft.com/office/drawing/2014/main" id="{E3DBF5BF-6C76-41A0-AA55-0A1AB39E74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78" name="AutoShape 8">
                <a:extLst>
                  <a:ext uri="{FF2B5EF4-FFF2-40B4-BE49-F238E27FC236}">
                    <a16:creationId xmlns:a16="http://schemas.microsoft.com/office/drawing/2014/main" id="{1CCCECC4-B30D-4DAA-8DF0-C9BF1FF56A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79" name="AutoShape 7">
                <a:extLst>
                  <a:ext uri="{FF2B5EF4-FFF2-40B4-BE49-F238E27FC236}">
                    <a16:creationId xmlns:a16="http://schemas.microsoft.com/office/drawing/2014/main" id="{278ED835-251B-4047-830D-76A2C82A1D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80" name="AutoShape 6">
                <a:extLst>
                  <a:ext uri="{FF2B5EF4-FFF2-40B4-BE49-F238E27FC236}">
                    <a16:creationId xmlns:a16="http://schemas.microsoft.com/office/drawing/2014/main" id="{035742B9-DB96-44D2-B2E7-29B6702350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14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81" name="AutoShape 5">
                <a:extLst>
                  <a:ext uri="{FF2B5EF4-FFF2-40B4-BE49-F238E27FC236}">
                    <a16:creationId xmlns:a16="http://schemas.microsoft.com/office/drawing/2014/main" id="{CCB419AD-56A9-4CDC-9A24-081D298FF5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sp>
          <p:nvSpPr>
            <p:cNvPr id="65" name="Text Box 3">
              <a:extLst>
                <a:ext uri="{FF2B5EF4-FFF2-40B4-BE49-F238E27FC236}">
                  <a16:creationId xmlns:a16="http://schemas.microsoft.com/office/drawing/2014/main" id="{9848FDB0-C2F9-4A59-A282-20AC3E3695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4" y="8730"/>
              <a:ext cx="8520" cy="5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144463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</a:pPr>
              <a:r>
                <a:rPr kumimoji="0" lang="fi-FI" altLang="fi-FI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0	       1000	 2000	      3000	 4000        5000	6000	      7000</a:t>
              </a:r>
              <a:r>
                <a:rPr lang="fi-FI" altLang="fi-FI" sz="1200" dirty="0">
                  <a:ea typeface="Times New Roman" panose="02020603050405020304" pitchFamily="18" charset="0"/>
                  <a:cs typeface="Arial" panose="020B0604020202020204" pitchFamily="34" charset="0"/>
                </a:rPr>
                <a:t>       </a:t>
              </a:r>
              <a:r>
                <a:rPr kumimoji="0" lang="fi-FI" altLang="fi-FI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8000	      9000	10000     11000</a:t>
              </a:r>
              <a:endParaRPr kumimoji="0" lang="fi-FI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82" name="Tekstiruutu 81">
            <a:extLst>
              <a:ext uri="{FF2B5EF4-FFF2-40B4-BE49-F238E27FC236}">
                <a16:creationId xmlns:a16="http://schemas.microsoft.com/office/drawing/2014/main" id="{03F6098B-21DF-4765-8302-ECB82CCEA575}"/>
              </a:ext>
            </a:extLst>
          </p:cNvPr>
          <p:cNvSpPr txBox="1"/>
          <p:nvPr/>
        </p:nvSpPr>
        <p:spPr>
          <a:xfrm>
            <a:off x="577131" y="1859849"/>
            <a:ext cx="1241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accent2">
                    <a:lumMod val="75000"/>
                  </a:schemeClr>
                </a:solidFill>
              </a:rPr>
              <a:t>Tuhannet</a:t>
            </a:r>
          </a:p>
        </p:txBody>
      </p:sp>
    </p:spTree>
    <p:extLst>
      <p:ext uri="{BB962C8B-B14F-4D97-AF65-F5344CB8AC3E}">
        <p14:creationId xmlns:p14="http://schemas.microsoft.com/office/powerpoint/2010/main" val="573853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3699" y="286604"/>
            <a:ext cx="8420099" cy="1450757"/>
          </a:xfrm>
          <a:solidFill>
            <a:schemeClr val="bg1"/>
          </a:solidFill>
          <a:effectLst/>
        </p:spPr>
        <p:txBody>
          <a:bodyPr>
            <a:normAutofit/>
          </a:bodyPr>
          <a:lstStyle/>
          <a:p>
            <a:r>
              <a:rPr lang="fi-FI" dirty="0"/>
              <a:t>Missä on luku 3009?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4a, Lukualue 0 – 10 000 © Varga–Neményi ry 2019</a:t>
            </a:r>
            <a:endParaRPr lang="en-US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pSp>
        <p:nvGrpSpPr>
          <p:cNvPr id="7" name="Group 1"/>
          <p:cNvGrpSpPr>
            <a:grpSpLocks noChangeAspect="1"/>
          </p:cNvGrpSpPr>
          <p:nvPr/>
        </p:nvGrpSpPr>
        <p:grpSpPr bwMode="auto">
          <a:xfrm>
            <a:off x="393699" y="3109012"/>
            <a:ext cx="8293101" cy="685800"/>
            <a:chOff x="1134" y="8190"/>
            <a:chExt cx="8924" cy="1080"/>
          </a:xfrm>
        </p:grpSpPr>
        <p:sp>
          <p:nvSpPr>
            <p:cNvPr id="8" name="AutoShape 18"/>
            <p:cNvSpPr>
              <a:spLocks noChangeAspect="1" noChangeArrowheads="1" noTextEdit="1"/>
            </p:cNvSpPr>
            <p:nvPr/>
          </p:nvSpPr>
          <p:spPr bwMode="auto">
            <a:xfrm>
              <a:off x="1134" y="8190"/>
              <a:ext cx="8924" cy="1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9" name="Group 4"/>
            <p:cNvGrpSpPr>
              <a:grpSpLocks/>
            </p:cNvGrpSpPr>
            <p:nvPr/>
          </p:nvGrpSpPr>
          <p:grpSpPr bwMode="auto">
            <a:xfrm>
              <a:off x="1374" y="8550"/>
              <a:ext cx="8400" cy="180"/>
              <a:chOff x="1374" y="8370"/>
              <a:chExt cx="7320" cy="360"/>
            </a:xfrm>
          </p:grpSpPr>
          <p:sp>
            <p:nvSpPr>
              <p:cNvPr id="12" name="AutoShape 17"/>
              <p:cNvSpPr>
                <a:spLocks noChangeShapeType="1"/>
              </p:cNvSpPr>
              <p:nvPr/>
            </p:nvSpPr>
            <p:spPr bwMode="auto">
              <a:xfrm>
                <a:off x="1374" y="8550"/>
                <a:ext cx="7320" cy="1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3" name="AutoShape 16"/>
              <p:cNvSpPr>
                <a:spLocks noChangeShapeType="1"/>
              </p:cNvSpPr>
              <p:nvPr/>
            </p:nvSpPr>
            <p:spPr bwMode="auto">
              <a:xfrm>
                <a:off x="1615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4" name="AutoShape 15"/>
              <p:cNvSpPr>
                <a:spLocks noChangeShapeType="1"/>
              </p:cNvSpPr>
              <p:nvPr/>
            </p:nvSpPr>
            <p:spPr bwMode="auto">
              <a:xfrm>
                <a:off x="2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5" name="AutoShape 14"/>
              <p:cNvSpPr>
                <a:spLocks noChangeShapeType="1"/>
              </p:cNvSpPr>
              <p:nvPr/>
            </p:nvSpPr>
            <p:spPr bwMode="auto">
              <a:xfrm>
                <a:off x="28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6" name="AutoShape 13"/>
              <p:cNvSpPr>
                <a:spLocks noChangeShapeType="1"/>
              </p:cNvSpPr>
              <p:nvPr/>
            </p:nvSpPr>
            <p:spPr bwMode="auto">
              <a:xfrm>
                <a:off x="34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7" name="AutoShape 12"/>
              <p:cNvSpPr>
                <a:spLocks noChangeShapeType="1"/>
              </p:cNvSpPr>
              <p:nvPr/>
            </p:nvSpPr>
            <p:spPr bwMode="auto">
              <a:xfrm>
                <a:off x="40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8" name="AutoShape 11"/>
              <p:cNvSpPr>
                <a:spLocks noChangeShapeType="1"/>
              </p:cNvSpPr>
              <p:nvPr/>
            </p:nvSpPr>
            <p:spPr bwMode="auto">
              <a:xfrm>
                <a:off x="46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9" name="AutoShape 10"/>
              <p:cNvSpPr>
                <a:spLocks noChangeShapeType="1"/>
              </p:cNvSpPr>
              <p:nvPr/>
            </p:nvSpPr>
            <p:spPr bwMode="auto">
              <a:xfrm>
                <a:off x="5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0" name="AutoShape 9"/>
              <p:cNvSpPr>
                <a:spLocks noChangeShapeType="1"/>
              </p:cNvSpPr>
              <p:nvPr/>
            </p:nvSpPr>
            <p:spPr bwMode="auto">
              <a:xfrm>
                <a:off x="58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1" name="AutoShape 8"/>
              <p:cNvSpPr>
                <a:spLocks noChangeShapeType="1"/>
              </p:cNvSpPr>
              <p:nvPr/>
            </p:nvSpPr>
            <p:spPr bwMode="auto">
              <a:xfrm>
                <a:off x="64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2" name="AutoShape 7"/>
              <p:cNvSpPr>
                <a:spLocks noChangeShapeType="1"/>
              </p:cNvSpPr>
              <p:nvPr/>
            </p:nvSpPr>
            <p:spPr bwMode="auto">
              <a:xfrm>
                <a:off x="70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3" name="AutoShape 6"/>
              <p:cNvSpPr>
                <a:spLocks noChangeShapeType="1"/>
              </p:cNvSpPr>
              <p:nvPr/>
            </p:nvSpPr>
            <p:spPr bwMode="auto">
              <a:xfrm>
                <a:off x="7614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4" name="AutoShape 5"/>
              <p:cNvSpPr>
                <a:spLocks noChangeShapeType="1"/>
              </p:cNvSpPr>
              <p:nvPr/>
            </p:nvSpPr>
            <p:spPr bwMode="auto">
              <a:xfrm>
                <a:off x="8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sp>
          <p:nvSpPr>
            <p:cNvPr id="10" name="Text Box 3"/>
            <p:cNvSpPr txBox="1">
              <a:spLocks noChangeArrowheads="1"/>
            </p:cNvSpPr>
            <p:nvPr/>
          </p:nvSpPr>
          <p:spPr bwMode="auto">
            <a:xfrm>
              <a:off x="1374" y="8730"/>
              <a:ext cx="8520" cy="5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R="0" lvl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</a:pPr>
              <a:r>
                <a:rPr kumimoji="0" lang="fi-FI" altLang="fi-FI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3000        3100	  3200	       3300	  3400        3500	 3600	       3700</a:t>
              </a:r>
              <a:r>
                <a:rPr lang="fi-FI" altLang="fi-FI" sz="1200" dirty="0">
                  <a:ea typeface="Times New Roman" panose="02020603050405020304" pitchFamily="18" charset="0"/>
                  <a:cs typeface="Arial" panose="020B0604020202020204" pitchFamily="34" charset="0"/>
                </a:rPr>
                <a:t>        3</a:t>
              </a:r>
              <a:r>
                <a:rPr kumimoji="0" lang="fi-FI" altLang="fi-FI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800      3900	4000       </a:t>
              </a:r>
              <a:r>
                <a:rPr lang="fi-FI" altLang="fi-FI" sz="1200" dirty="0"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kumimoji="0" lang="fi-FI" altLang="fi-FI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100</a:t>
              </a:r>
              <a:endParaRPr kumimoji="0" lang="fi-FI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5" name="Group 1"/>
          <p:cNvGrpSpPr>
            <a:grpSpLocks noChangeAspect="1"/>
          </p:cNvGrpSpPr>
          <p:nvPr/>
        </p:nvGrpSpPr>
        <p:grpSpPr bwMode="auto">
          <a:xfrm>
            <a:off x="371288" y="4202702"/>
            <a:ext cx="8293101" cy="827405"/>
            <a:chOff x="1134" y="8190"/>
            <a:chExt cx="8924" cy="1303"/>
          </a:xfrm>
        </p:grpSpPr>
        <p:sp>
          <p:nvSpPr>
            <p:cNvPr id="26" name="AutoShape 18"/>
            <p:cNvSpPr>
              <a:spLocks noChangeAspect="1" noChangeArrowheads="1" noTextEdit="1"/>
            </p:cNvSpPr>
            <p:nvPr/>
          </p:nvSpPr>
          <p:spPr bwMode="auto">
            <a:xfrm>
              <a:off x="1134" y="8190"/>
              <a:ext cx="8924" cy="1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27" name="Group 4"/>
            <p:cNvGrpSpPr>
              <a:grpSpLocks/>
            </p:cNvGrpSpPr>
            <p:nvPr/>
          </p:nvGrpSpPr>
          <p:grpSpPr bwMode="auto">
            <a:xfrm>
              <a:off x="1374" y="8550"/>
              <a:ext cx="8400" cy="180"/>
              <a:chOff x="1374" y="8370"/>
              <a:chExt cx="7320" cy="360"/>
            </a:xfrm>
          </p:grpSpPr>
          <p:sp>
            <p:nvSpPr>
              <p:cNvPr id="29" name="AutoShape 17"/>
              <p:cNvSpPr>
                <a:spLocks noChangeShapeType="1"/>
              </p:cNvSpPr>
              <p:nvPr/>
            </p:nvSpPr>
            <p:spPr bwMode="auto">
              <a:xfrm>
                <a:off x="1374" y="8550"/>
                <a:ext cx="7320" cy="1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0" name="AutoShape 16"/>
              <p:cNvSpPr>
                <a:spLocks noChangeShapeType="1"/>
              </p:cNvSpPr>
              <p:nvPr/>
            </p:nvSpPr>
            <p:spPr bwMode="auto">
              <a:xfrm>
                <a:off x="1615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1" name="AutoShape 15"/>
              <p:cNvSpPr>
                <a:spLocks noChangeShapeType="1"/>
              </p:cNvSpPr>
              <p:nvPr/>
            </p:nvSpPr>
            <p:spPr bwMode="auto">
              <a:xfrm>
                <a:off x="2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2" name="AutoShape 14"/>
              <p:cNvSpPr>
                <a:spLocks noChangeShapeType="1"/>
              </p:cNvSpPr>
              <p:nvPr/>
            </p:nvSpPr>
            <p:spPr bwMode="auto">
              <a:xfrm>
                <a:off x="28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3" name="AutoShape 13"/>
              <p:cNvSpPr>
                <a:spLocks noChangeShapeType="1"/>
              </p:cNvSpPr>
              <p:nvPr/>
            </p:nvSpPr>
            <p:spPr bwMode="auto">
              <a:xfrm>
                <a:off x="34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4" name="AutoShape 12"/>
              <p:cNvSpPr>
                <a:spLocks noChangeShapeType="1"/>
              </p:cNvSpPr>
              <p:nvPr/>
            </p:nvSpPr>
            <p:spPr bwMode="auto">
              <a:xfrm>
                <a:off x="40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5" name="AutoShape 11"/>
              <p:cNvSpPr>
                <a:spLocks noChangeShapeType="1"/>
              </p:cNvSpPr>
              <p:nvPr/>
            </p:nvSpPr>
            <p:spPr bwMode="auto">
              <a:xfrm>
                <a:off x="46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6" name="AutoShape 10"/>
              <p:cNvSpPr>
                <a:spLocks noChangeShapeType="1"/>
              </p:cNvSpPr>
              <p:nvPr/>
            </p:nvSpPr>
            <p:spPr bwMode="auto">
              <a:xfrm>
                <a:off x="5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7" name="AutoShape 9"/>
              <p:cNvSpPr>
                <a:spLocks noChangeShapeType="1"/>
              </p:cNvSpPr>
              <p:nvPr/>
            </p:nvSpPr>
            <p:spPr bwMode="auto">
              <a:xfrm>
                <a:off x="58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8" name="AutoShape 8"/>
              <p:cNvSpPr>
                <a:spLocks noChangeShapeType="1"/>
              </p:cNvSpPr>
              <p:nvPr/>
            </p:nvSpPr>
            <p:spPr bwMode="auto">
              <a:xfrm>
                <a:off x="64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9" name="AutoShape 7"/>
              <p:cNvSpPr>
                <a:spLocks noChangeShapeType="1"/>
              </p:cNvSpPr>
              <p:nvPr/>
            </p:nvSpPr>
            <p:spPr bwMode="auto">
              <a:xfrm>
                <a:off x="70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0" name="AutoShape 6"/>
              <p:cNvSpPr>
                <a:spLocks noChangeShapeType="1"/>
              </p:cNvSpPr>
              <p:nvPr/>
            </p:nvSpPr>
            <p:spPr bwMode="auto">
              <a:xfrm>
                <a:off x="7614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1" name="AutoShape 5"/>
              <p:cNvSpPr>
                <a:spLocks noChangeShapeType="1"/>
              </p:cNvSpPr>
              <p:nvPr/>
            </p:nvSpPr>
            <p:spPr bwMode="auto">
              <a:xfrm>
                <a:off x="8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sp>
          <p:nvSpPr>
            <p:cNvPr id="28" name="Text Box 3"/>
            <p:cNvSpPr txBox="1">
              <a:spLocks noChangeArrowheads="1"/>
            </p:cNvSpPr>
            <p:nvPr/>
          </p:nvSpPr>
          <p:spPr bwMode="auto">
            <a:xfrm>
              <a:off x="1374" y="8730"/>
              <a:ext cx="8520" cy="7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R="0" lvl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</a:pPr>
              <a:r>
                <a:rPr kumimoji="0" lang="fi-FI" altLang="fi-FI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endParaRPr kumimoji="0" lang="fi-FI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2" name="Group 1"/>
          <p:cNvGrpSpPr>
            <a:grpSpLocks noChangeAspect="1"/>
          </p:cNvGrpSpPr>
          <p:nvPr/>
        </p:nvGrpSpPr>
        <p:grpSpPr bwMode="auto">
          <a:xfrm>
            <a:off x="350843" y="5342510"/>
            <a:ext cx="8293101" cy="685800"/>
            <a:chOff x="1134" y="8190"/>
            <a:chExt cx="8924" cy="1080"/>
          </a:xfrm>
        </p:grpSpPr>
        <p:sp>
          <p:nvSpPr>
            <p:cNvPr id="43" name="AutoShape 18"/>
            <p:cNvSpPr>
              <a:spLocks noChangeAspect="1" noChangeArrowheads="1" noTextEdit="1"/>
            </p:cNvSpPr>
            <p:nvPr/>
          </p:nvSpPr>
          <p:spPr bwMode="auto">
            <a:xfrm>
              <a:off x="1134" y="8190"/>
              <a:ext cx="8924" cy="1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44" name="Group 4"/>
            <p:cNvGrpSpPr>
              <a:grpSpLocks/>
            </p:cNvGrpSpPr>
            <p:nvPr/>
          </p:nvGrpSpPr>
          <p:grpSpPr bwMode="auto">
            <a:xfrm>
              <a:off x="1374" y="8550"/>
              <a:ext cx="8400" cy="180"/>
              <a:chOff x="1374" y="8370"/>
              <a:chExt cx="7320" cy="360"/>
            </a:xfrm>
          </p:grpSpPr>
          <p:sp>
            <p:nvSpPr>
              <p:cNvPr id="46" name="AutoShape 17"/>
              <p:cNvSpPr>
                <a:spLocks noChangeShapeType="1"/>
              </p:cNvSpPr>
              <p:nvPr/>
            </p:nvSpPr>
            <p:spPr bwMode="auto">
              <a:xfrm>
                <a:off x="1374" y="8550"/>
                <a:ext cx="7320" cy="1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7" name="AutoShape 16"/>
              <p:cNvSpPr>
                <a:spLocks noChangeShapeType="1"/>
              </p:cNvSpPr>
              <p:nvPr/>
            </p:nvSpPr>
            <p:spPr bwMode="auto">
              <a:xfrm>
                <a:off x="1615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8" name="AutoShape 15"/>
              <p:cNvSpPr>
                <a:spLocks noChangeShapeType="1"/>
              </p:cNvSpPr>
              <p:nvPr/>
            </p:nvSpPr>
            <p:spPr bwMode="auto">
              <a:xfrm>
                <a:off x="2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9" name="AutoShape 14"/>
              <p:cNvSpPr>
                <a:spLocks noChangeShapeType="1"/>
              </p:cNvSpPr>
              <p:nvPr/>
            </p:nvSpPr>
            <p:spPr bwMode="auto">
              <a:xfrm>
                <a:off x="28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0" name="AutoShape 13"/>
              <p:cNvSpPr>
                <a:spLocks noChangeShapeType="1"/>
              </p:cNvSpPr>
              <p:nvPr/>
            </p:nvSpPr>
            <p:spPr bwMode="auto">
              <a:xfrm>
                <a:off x="34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1" name="AutoShape 12"/>
              <p:cNvSpPr>
                <a:spLocks noChangeShapeType="1"/>
              </p:cNvSpPr>
              <p:nvPr/>
            </p:nvSpPr>
            <p:spPr bwMode="auto">
              <a:xfrm>
                <a:off x="40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2" name="AutoShape 11"/>
              <p:cNvSpPr>
                <a:spLocks noChangeShapeType="1"/>
              </p:cNvSpPr>
              <p:nvPr/>
            </p:nvSpPr>
            <p:spPr bwMode="auto">
              <a:xfrm>
                <a:off x="46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3" name="AutoShape 10"/>
              <p:cNvSpPr>
                <a:spLocks noChangeShapeType="1"/>
              </p:cNvSpPr>
              <p:nvPr/>
            </p:nvSpPr>
            <p:spPr bwMode="auto">
              <a:xfrm>
                <a:off x="5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4" name="AutoShape 9"/>
              <p:cNvSpPr>
                <a:spLocks noChangeShapeType="1"/>
              </p:cNvSpPr>
              <p:nvPr/>
            </p:nvSpPr>
            <p:spPr bwMode="auto">
              <a:xfrm>
                <a:off x="58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5" name="AutoShape 8"/>
              <p:cNvSpPr>
                <a:spLocks noChangeShapeType="1"/>
              </p:cNvSpPr>
              <p:nvPr/>
            </p:nvSpPr>
            <p:spPr bwMode="auto">
              <a:xfrm>
                <a:off x="64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6" name="AutoShape 7"/>
              <p:cNvSpPr>
                <a:spLocks noChangeShapeType="1"/>
              </p:cNvSpPr>
              <p:nvPr/>
            </p:nvSpPr>
            <p:spPr bwMode="auto">
              <a:xfrm>
                <a:off x="70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7" name="AutoShape 6"/>
              <p:cNvSpPr>
                <a:spLocks noChangeShapeType="1"/>
              </p:cNvSpPr>
              <p:nvPr/>
            </p:nvSpPr>
            <p:spPr bwMode="auto">
              <a:xfrm>
                <a:off x="7614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8" name="AutoShape 5"/>
              <p:cNvSpPr>
                <a:spLocks noChangeShapeType="1"/>
              </p:cNvSpPr>
              <p:nvPr/>
            </p:nvSpPr>
            <p:spPr bwMode="auto">
              <a:xfrm>
                <a:off x="8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sp>
          <p:nvSpPr>
            <p:cNvPr id="45" name="Text Box 3"/>
            <p:cNvSpPr txBox="1">
              <a:spLocks noChangeArrowheads="1"/>
            </p:cNvSpPr>
            <p:nvPr/>
          </p:nvSpPr>
          <p:spPr bwMode="auto">
            <a:xfrm>
              <a:off x="1374" y="8730"/>
              <a:ext cx="8520" cy="5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R="0" lvl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</a:pPr>
              <a:endParaRPr kumimoji="0" lang="fi-FI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74" name="Tekstiruutu 73"/>
          <p:cNvSpPr txBox="1"/>
          <p:nvPr/>
        </p:nvSpPr>
        <p:spPr>
          <a:xfrm>
            <a:off x="577131" y="2929453"/>
            <a:ext cx="708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chemeClr val="accent2">
                    <a:lumMod val="75000"/>
                  </a:schemeClr>
                </a:solidFill>
              </a:rPr>
              <a:t>Sadat</a:t>
            </a:r>
          </a:p>
        </p:txBody>
      </p:sp>
      <p:sp>
        <p:nvSpPr>
          <p:cNvPr id="75" name="Tekstiruutu 74"/>
          <p:cNvSpPr txBox="1"/>
          <p:nvPr/>
        </p:nvSpPr>
        <p:spPr>
          <a:xfrm>
            <a:off x="582080" y="3950366"/>
            <a:ext cx="1444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accent2">
                    <a:lumMod val="75000"/>
                  </a:schemeClr>
                </a:solidFill>
              </a:rPr>
              <a:t>Kymmenet</a:t>
            </a:r>
          </a:p>
        </p:txBody>
      </p:sp>
      <p:sp>
        <p:nvSpPr>
          <p:cNvPr id="76" name="Tekstiruutu 75"/>
          <p:cNvSpPr txBox="1"/>
          <p:nvPr/>
        </p:nvSpPr>
        <p:spPr>
          <a:xfrm>
            <a:off x="683921" y="5135845"/>
            <a:ext cx="1444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accent2">
                    <a:lumMod val="75000"/>
                  </a:schemeClr>
                </a:solidFill>
              </a:rPr>
              <a:t>Ykköset</a:t>
            </a:r>
          </a:p>
        </p:txBody>
      </p:sp>
      <p:sp>
        <p:nvSpPr>
          <p:cNvPr id="61" name="Tekstiruutu 60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/>
              <a:t>5</a:t>
            </a:r>
          </a:p>
        </p:txBody>
      </p:sp>
      <p:grpSp>
        <p:nvGrpSpPr>
          <p:cNvPr id="62" name="Group 1">
            <a:extLst>
              <a:ext uri="{FF2B5EF4-FFF2-40B4-BE49-F238E27FC236}">
                <a16:creationId xmlns:a16="http://schemas.microsoft.com/office/drawing/2014/main" id="{8BBE072D-B510-4949-B7AA-885C3C49270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6156" y="2248467"/>
            <a:ext cx="8293101" cy="685800"/>
            <a:chOff x="1134" y="8190"/>
            <a:chExt cx="8924" cy="1080"/>
          </a:xfrm>
        </p:grpSpPr>
        <p:sp>
          <p:nvSpPr>
            <p:cNvPr id="63" name="AutoShape 18">
              <a:extLst>
                <a:ext uri="{FF2B5EF4-FFF2-40B4-BE49-F238E27FC236}">
                  <a16:creationId xmlns:a16="http://schemas.microsoft.com/office/drawing/2014/main" id="{76C284AD-C77C-4F28-8FC4-C482D83555B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134" y="8190"/>
              <a:ext cx="8924" cy="1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64" name="Group 4">
              <a:extLst>
                <a:ext uri="{FF2B5EF4-FFF2-40B4-BE49-F238E27FC236}">
                  <a16:creationId xmlns:a16="http://schemas.microsoft.com/office/drawing/2014/main" id="{75ABFEEE-440E-493A-B5C0-176FBF699E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74" y="8550"/>
              <a:ext cx="8400" cy="180"/>
              <a:chOff x="1374" y="8370"/>
              <a:chExt cx="7320" cy="360"/>
            </a:xfrm>
          </p:grpSpPr>
          <p:sp>
            <p:nvSpPr>
              <p:cNvPr id="66" name="AutoShape 17">
                <a:extLst>
                  <a:ext uri="{FF2B5EF4-FFF2-40B4-BE49-F238E27FC236}">
                    <a16:creationId xmlns:a16="http://schemas.microsoft.com/office/drawing/2014/main" id="{D83A3F3C-4C06-4C09-86CA-711DA91C82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74" y="8550"/>
                <a:ext cx="7320" cy="1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67" name="AutoShape 16">
                <a:extLst>
                  <a:ext uri="{FF2B5EF4-FFF2-40B4-BE49-F238E27FC236}">
                    <a16:creationId xmlns:a16="http://schemas.microsoft.com/office/drawing/2014/main" id="{BFB65A95-3424-4E7E-BD7B-FFDB6327ED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5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68" name="AutoShape 15">
                <a:extLst>
                  <a:ext uri="{FF2B5EF4-FFF2-40B4-BE49-F238E27FC236}">
                    <a16:creationId xmlns:a16="http://schemas.microsoft.com/office/drawing/2014/main" id="{BC6167E7-3F58-46F9-9A3C-1D641AB6E2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69" name="AutoShape 14">
                <a:extLst>
                  <a:ext uri="{FF2B5EF4-FFF2-40B4-BE49-F238E27FC236}">
                    <a16:creationId xmlns:a16="http://schemas.microsoft.com/office/drawing/2014/main" id="{07B57CF2-D1A8-448D-BDF2-445A81BB92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70" name="AutoShape 13">
                <a:extLst>
                  <a:ext uri="{FF2B5EF4-FFF2-40B4-BE49-F238E27FC236}">
                    <a16:creationId xmlns:a16="http://schemas.microsoft.com/office/drawing/2014/main" id="{AEB4FE43-8F47-41BB-A0A8-56EE8E2F5F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71" name="AutoShape 12">
                <a:extLst>
                  <a:ext uri="{FF2B5EF4-FFF2-40B4-BE49-F238E27FC236}">
                    <a16:creationId xmlns:a16="http://schemas.microsoft.com/office/drawing/2014/main" id="{5944DF7F-9604-4482-9F6B-423FE13E7B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72" name="AutoShape 11">
                <a:extLst>
                  <a:ext uri="{FF2B5EF4-FFF2-40B4-BE49-F238E27FC236}">
                    <a16:creationId xmlns:a16="http://schemas.microsoft.com/office/drawing/2014/main" id="{9C442A6E-44DA-4DAB-AE84-C240EE15FA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73" name="AutoShape 10">
                <a:extLst>
                  <a:ext uri="{FF2B5EF4-FFF2-40B4-BE49-F238E27FC236}">
                    <a16:creationId xmlns:a16="http://schemas.microsoft.com/office/drawing/2014/main" id="{49BEE7E8-4153-4D5D-BD77-1A32943C5F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77" name="AutoShape 9">
                <a:extLst>
                  <a:ext uri="{FF2B5EF4-FFF2-40B4-BE49-F238E27FC236}">
                    <a16:creationId xmlns:a16="http://schemas.microsoft.com/office/drawing/2014/main" id="{E3DBF5BF-6C76-41A0-AA55-0A1AB39E74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78" name="AutoShape 8">
                <a:extLst>
                  <a:ext uri="{FF2B5EF4-FFF2-40B4-BE49-F238E27FC236}">
                    <a16:creationId xmlns:a16="http://schemas.microsoft.com/office/drawing/2014/main" id="{1CCCECC4-B30D-4DAA-8DF0-C9BF1FF56A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79" name="AutoShape 7">
                <a:extLst>
                  <a:ext uri="{FF2B5EF4-FFF2-40B4-BE49-F238E27FC236}">
                    <a16:creationId xmlns:a16="http://schemas.microsoft.com/office/drawing/2014/main" id="{278ED835-251B-4047-830D-76A2C82A1D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80" name="AutoShape 6">
                <a:extLst>
                  <a:ext uri="{FF2B5EF4-FFF2-40B4-BE49-F238E27FC236}">
                    <a16:creationId xmlns:a16="http://schemas.microsoft.com/office/drawing/2014/main" id="{035742B9-DB96-44D2-B2E7-29B6702350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14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81" name="AutoShape 5">
                <a:extLst>
                  <a:ext uri="{FF2B5EF4-FFF2-40B4-BE49-F238E27FC236}">
                    <a16:creationId xmlns:a16="http://schemas.microsoft.com/office/drawing/2014/main" id="{CCB419AD-56A9-4CDC-9A24-081D298FF5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sp>
          <p:nvSpPr>
            <p:cNvPr id="65" name="Text Box 3">
              <a:extLst>
                <a:ext uri="{FF2B5EF4-FFF2-40B4-BE49-F238E27FC236}">
                  <a16:creationId xmlns:a16="http://schemas.microsoft.com/office/drawing/2014/main" id="{9848FDB0-C2F9-4A59-A282-20AC3E3695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4" y="8730"/>
              <a:ext cx="8520" cy="5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144463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</a:pPr>
              <a:r>
                <a:rPr kumimoji="0" lang="fi-FI" altLang="fi-FI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0	       1000	 2000	      3000	 4000        5000	6000	      7000</a:t>
              </a:r>
              <a:r>
                <a:rPr lang="fi-FI" altLang="fi-FI" sz="1200" dirty="0">
                  <a:ea typeface="Times New Roman" panose="02020603050405020304" pitchFamily="18" charset="0"/>
                  <a:cs typeface="Arial" panose="020B0604020202020204" pitchFamily="34" charset="0"/>
                </a:rPr>
                <a:t>       </a:t>
              </a:r>
              <a:r>
                <a:rPr kumimoji="0" lang="fi-FI" altLang="fi-FI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8000	      9000	10000     11000</a:t>
              </a:r>
              <a:endParaRPr kumimoji="0" lang="fi-FI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82" name="Tekstiruutu 81">
            <a:extLst>
              <a:ext uri="{FF2B5EF4-FFF2-40B4-BE49-F238E27FC236}">
                <a16:creationId xmlns:a16="http://schemas.microsoft.com/office/drawing/2014/main" id="{03F6098B-21DF-4765-8302-ECB82CCEA575}"/>
              </a:ext>
            </a:extLst>
          </p:cNvPr>
          <p:cNvSpPr txBox="1"/>
          <p:nvPr/>
        </p:nvSpPr>
        <p:spPr>
          <a:xfrm>
            <a:off x="577131" y="1859849"/>
            <a:ext cx="1241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accent2">
                    <a:lumMod val="75000"/>
                  </a:schemeClr>
                </a:solidFill>
              </a:rPr>
              <a:t>Tuhannet</a:t>
            </a:r>
          </a:p>
        </p:txBody>
      </p:sp>
    </p:spTree>
    <p:extLst>
      <p:ext uri="{BB962C8B-B14F-4D97-AF65-F5344CB8AC3E}">
        <p14:creationId xmlns:p14="http://schemas.microsoft.com/office/powerpoint/2010/main" val="211640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3699" y="286604"/>
            <a:ext cx="8420099" cy="1450757"/>
          </a:xfrm>
          <a:solidFill>
            <a:schemeClr val="bg1"/>
          </a:solidFill>
          <a:effectLst/>
        </p:spPr>
        <p:txBody>
          <a:bodyPr>
            <a:normAutofit/>
          </a:bodyPr>
          <a:lstStyle/>
          <a:p>
            <a:r>
              <a:rPr lang="fi-FI" dirty="0"/>
              <a:t>Missä on luku 6790?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4a, Lukualue 0 – 10 000 © Varga–Neményi ry 2019</a:t>
            </a:r>
            <a:endParaRPr lang="en-US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pSp>
        <p:nvGrpSpPr>
          <p:cNvPr id="7" name="Group 1"/>
          <p:cNvGrpSpPr>
            <a:grpSpLocks noChangeAspect="1"/>
          </p:cNvGrpSpPr>
          <p:nvPr/>
        </p:nvGrpSpPr>
        <p:grpSpPr bwMode="auto">
          <a:xfrm>
            <a:off x="393699" y="3109012"/>
            <a:ext cx="8293101" cy="685800"/>
            <a:chOff x="1134" y="8190"/>
            <a:chExt cx="8924" cy="1080"/>
          </a:xfrm>
        </p:grpSpPr>
        <p:sp>
          <p:nvSpPr>
            <p:cNvPr id="8" name="AutoShape 18"/>
            <p:cNvSpPr>
              <a:spLocks noChangeAspect="1" noChangeArrowheads="1" noTextEdit="1"/>
            </p:cNvSpPr>
            <p:nvPr/>
          </p:nvSpPr>
          <p:spPr bwMode="auto">
            <a:xfrm>
              <a:off x="1134" y="8190"/>
              <a:ext cx="8924" cy="1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9" name="Group 4"/>
            <p:cNvGrpSpPr>
              <a:grpSpLocks/>
            </p:cNvGrpSpPr>
            <p:nvPr/>
          </p:nvGrpSpPr>
          <p:grpSpPr bwMode="auto">
            <a:xfrm>
              <a:off x="1374" y="8550"/>
              <a:ext cx="8400" cy="180"/>
              <a:chOff x="1374" y="8370"/>
              <a:chExt cx="7320" cy="360"/>
            </a:xfrm>
          </p:grpSpPr>
          <p:sp>
            <p:nvSpPr>
              <p:cNvPr id="12" name="AutoShape 17"/>
              <p:cNvSpPr>
                <a:spLocks noChangeShapeType="1"/>
              </p:cNvSpPr>
              <p:nvPr/>
            </p:nvSpPr>
            <p:spPr bwMode="auto">
              <a:xfrm>
                <a:off x="1374" y="8550"/>
                <a:ext cx="7320" cy="1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3" name="AutoShape 16"/>
              <p:cNvSpPr>
                <a:spLocks noChangeShapeType="1"/>
              </p:cNvSpPr>
              <p:nvPr/>
            </p:nvSpPr>
            <p:spPr bwMode="auto">
              <a:xfrm>
                <a:off x="1615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4" name="AutoShape 15"/>
              <p:cNvSpPr>
                <a:spLocks noChangeShapeType="1"/>
              </p:cNvSpPr>
              <p:nvPr/>
            </p:nvSpPr>
            <p:spPr bwMode="auto">
              <a:xfrm>
                <a:off x="2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5" name="AutoShape 14"/>
              <p:cNvSpPr>
                <a:spLocks noChangeShapeType="1"/>
              </p:cNvSpPr>
              <p:nvPr/>
            </p:nvSpPr>
            <p:spPr bwMode="auto">
              <a:xfrm>
                <a:off x="28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6" name="AutoShape 13"/>
              <p:cNvSpPr>
                <a:spLocks noChangeShapeType="1"/>
              </p:cNvSpPr>
              <p:nvPr/>
            </p:nvSpPr>
            <p:spPr bwMode="auto">
              <a:xfrm>
                <a:off x="34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7" name="AutoShape 12"/>
              <p:cNvSpPr>
                <a:spLocks noChangeShapeType="1"/>
              </p:cNvSpPr>
              <p:nvPr/>
            </p:nvSpPr>
            <p:spPr bwMode="auto">
              <a:xfrm>
                <a:off x="40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8" name="AutoShape 11"/>
              <p:cNvSpPr>
                <a:spLocks noChangeShapeType="1"/>
              </p:cNvSpPr>
              <p:nvPr/>
            </p:nvSpPr>
            <p:spPr bwMode="auto">
              <a:xfrm>
                <a:off x="46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9" name="AutoShape 10"/>
              <p:cNvSpPr>
                <a:spLocks noChangeShapeType="1"/>
              </p:cNvSpPr>
              <p:nvPr/>
            </p:nvSpPr>
            <p:spPr bwMode="auto">
              <a:xfrm>
                <a:off x="5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0" name="AutoShape 9"/>
              <p:cNvSpPr>
                <a:spLocks noChangeShapeType="1"/>
              </p:cNvSpPr>
              <p:nvPr/>
            </p:nvSpPr>
            <p:spPr bwMode="auto">
              <a:xfrm>
                <a:off x="58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1" name="AutoShape 8"/>
              <p:cNvSpPr>
                <a:spLocks noChangeShapeType="1"/>
              </p:cNvSpPr>
              <p:nvPr/>
            </p:nvSpPr>
            <p:spPr bwMode="auto">
              <a:xfrm>
                <a:off x="64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2" name="AutoShape 7"/>
              <p:cNvSpPr>
                <a:spLocks noChangeShapeType="1"/>
              </p:cNvSpPr>
              <p:nvPr/>
            </p:nvSpPr>
            <p:spPr bwMode="auto">
              <a:xfrm>
                <a:off x="70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3" name="AutoShape 6"/>
              <p:cNvSpPr>
                <a:spLocks noChangeShapeType="1"/>
              </p:cNvSpPr>
              <p:nvPr/>
            </p:nvSpPr>
            <p:spPr bwMode="auto">
              <a:xfrm>
                <a:off x="7614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4" name="AutoShape 5"/>
              <p:cNvSpPr>
                <a:spLocks noChangeShapeType="1"/>
              </p:cNvSpPr>
              <p:nvPr/>
            </p:nvSpPr>
            <p:spPr bwMode="auto">
              <a:xfrm>
                <a:off x="8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  <p:grpSp>
        <p:nvGrpSpPr>
          <p:cNvPr id="25" name="Group 1"/>
          <p:cNvGrpSpPr>
            <a:grpSpLocks noChangeAspect="1"/>
          </p:cNvGrpSpPr>
          <p:nvPr/>
        </p:nvGrpSpPr>
        <p:grpSpPr bwMode="auto">
          <a:xfrm>
            <a:off x="371288" y="4202702"/>
            <a:ext cx="8293101" cy="827405"/>
            <a:chOff x="1134" y="8190"/>
            <a:chExt cx="8924" cy="1303"/>
          </a:xfrm>
        </p:grpSpPr>
        <p:sp>
          <p:nvSpPr>
            <p:cNvPr id="26" name="AutoShape 18"/>
            <p:cNvSpPr>
              <a:spLocks noChangeAspect="1" noChangeArrowheads="1" noTextEdit="1"/>
            </p:cNvSpPr>
            <p:nvPr/>
          </p:nvSpPr>
          <p:spPr bwMode="auto">
            <a:xfrm>
              <a:off x="1134" y="8190"/>
              <a:ext cx="8924" cy="1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27" name="Group 4"/>
            <p:cNvGrpSpPr>
              <a:grpSpLocks/>
            </p:cNvGrpSpPr>
            <p:nvPr/>
          </p:nvGrpSpPr>
          <p:grpSpPr bwMode="auto">
            <a:xfrm>
              <a:off x="1374" y="8550"/>
              <a:ext cx="8400" cy="180"/>
              <a:chOff x="1374" y="8370"/>
              <a:chExt cx="7320" cy="360"/>
            </a:xfrm>
          </p:grpSpPr>
          <p:sp>
            <p:nvSpPr>
              <p:cNvPr id="29" name="AutoShape 17"/>
              <p:cNvSpPr>
                <a:spLocks noChangeShapeType="1"/>
              </p:cNvSpPr>
              <p:nvPr/>
            </p:nvSpPr>
            <p:spPr bwMode="auto">
              <a:xfrm>
                <a:off x="1374" y="8550"/>
                <a:ext cx="7320" cy="1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0" name="AutoShape 16"/>
              <p:cNvSpPr>
                <a:spLocks noChangeShapeType="1"/>
              </p:cNvSpPr>
              <p:nvPr/>
            </p:nvSpPr>
            <p:spPr bwMode="auto">
              <a:xfrm>
                <a:off x="1615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1" name="AutoShape 15"/>
              <p:cNvSpPr>
                <a:spLocks noChangeShapeType="1"/>
              </p:cNvSpPr>
              <p:nvPr/>
            </p:nvSpPr>
            <p:spPr bwMode="auto">
              <a:xfrm>
                <a:off x="2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2" name="AutoShape 14"/>
              <p:cNvSpPr>
                <a:spLocks noChangeShapeType="1"/>
              </p:cNvSpPr>
              <p:nvPr/>
            </p:nvSpPr>
            <p:spPr bwMode="auto">
              <a:xfrm>
                <a:off x="28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3" name="AutoShape 13"/>
              <p:cNvSpPr>
                <a:spLocks noChangeShapeType="1"/>
              </p:cNvSpPr>
              <p:nvPr/>
            </p:nvSpPr>
            <p:spPr bwMode="auto">
              <a:xfrm>
                <a:off x="34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4" name="AutoShape 12"/>
              <p:cNvSpPr>
                <a:spLocks noChangeShapeType="1"/>
              </p:cNvSpPr>
              <p:nvPr/>
            </p:nvSpPr>
            <p:spPr bwMode="auto">
              <a:xfrm>
                <a:off x="40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5" name="AutoShape 11"/>
              <p:cNvSpPr>
                <a:spLocks noChangeShapeType="1"/>
              </p:cNvSpPr>
              <p:nvPr/>
            </p:nvSpPr>
            <p:spPr bwMode="auto">
              <a:xfrm>
                <a:off x="46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6" name="AutoShape 10"/>
              <p:cNvSpPr>
                <a:spLocks noChangeShapeType="1"/>
              </p:cNvSpPr>
              <p:nvPr/>
            </p:nvSpPr>
            <p:spPr bwMode="auto">
              <a:xfrm>
                <a:off x="5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7" name="AutoShape 9"/>
              <p:cNvSpPr>
                <a:spLocks noChangeShapeType="1"/>
              </p:cNvSpPr>
              <p:nvPr/>
            </p:nvSpPr>
            <p:spPr bwMode="auto">
              <a:xfrm>
                <a:off x="58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8" name="AutoShape 8"/>
              <p:cNvSpPr>
                <a:spLocks noChangeShapeType="1"/>
              </p:cNvSpPr>
              <p:nvPr/>
            </p:nvSpPr>
            <p:spPr bwMode="auto">
              <a:xfrm>
                <a:off x="64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9" name="AutoShape 7"/>
              <p:cNvSpPr>
                <a:spLocks noChangeShapeType="1"/>
              </p:cNvSpPr>
              <p:nvPr/>
            </p:nvSpPr>
            <p:spPr bwMode="auto">
              <a:xfrm>
                <a:off x="70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0" name="AutoShape 6"/>
              <p:cNvSpPr>
                <a:spLocks noChangeShapeType="1"/>
              </p:cNvSpPr>
              <p:nvPr/>
            </p:nvSpPr>
            <p:spPr bwMode="auto">
              <a:xfrm>
                <a:off x="7614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1" name="AutoShape 5"/>
              <p:cNvSpPr>
                <a:spLocks noChangeShapeType="1"/>
              </p:cNvSpPr>
              <p:nvPr/>
            </p:nvSpPr>
            <p:spPr bwMode="auto">
              <a:xfrm>
                <a:off x="8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sp>
          <p:nvSpPr>
            <p:cNvPr id="28" name="Text Box 3"/>
            <p:cNvSpPr txBox="1">
              <a:spLocks noChangeArrowheads="1"/>
            </p:cNvSpPr>
            <p:nvPr/>
          </p:nvSpPr>
          <p:spPr bwMode="auto">
            <a:xfrm>
              <a:off x="1374" y="8730"/>
              <a:ext cx="8520" cy="7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R="0" lvl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</a:pPr>
              <a:r>
                <a:rPr kumimoji="0" lang="fi-FI" altLang="fi-FI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endParaRPr kumimoji="0" lang="fi-FI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2" name="Group 1"/>
          <p:cNvGrpSpPr>
            <a:grpSpLocks noChangeAspect="1"/>
          </p:cNvGrpSpPr>
          <p:nvPr/>
        </p:nvGrpSpPr>
        <p:grpSpPr bwMode="auto">
          <a:xfrm>
            <a:off x="350843" y="5342510"/>
            <a:ext cx="8293101" cy="685800"/>
            <a:chOff x="1134" y="8190"/>
            <a:chExt cx="8924" cy="1080"/>
          </a:xfrm>
        </p:grpSpPr>
        <p:sp>
          <p:nvSpPr>
            <p:cNvPr id="43" name="AutoShape 18"/>
            <p:cNvSpPr>
              <a:spLocks noChangeAspect="1" noChangeArrowheads="1" noTextEdit="1"/>
            </p:cNvSpPr>
            <p:nvPr/>
          </p:nvSpPr>
          <p:spPr bwMode="auto">
            <a:xfrm>
              <a:off x="1134" y="8190"/>
              <a:ext cx="8924" cy="1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44" name="Group 4"/>
            <p:cNvGrpSpPr>
              <a:grpSpLocks/>
            </p:cNvGrpSpPr>
            <p:nvPr/>
          </p:nvGrpSpPr>
          <p:grpSpPr bwMode="auto">
            <a:xfrm>
              <a:off x="1374" y="8550"/>
              <a:ext cx="8400" cy="180"/>
              <a:chOff x="1374" y="8370"/>
              <a:chExt cx="7320" cy="360"/>
            </a:xfrm>
          </p:grpSpPr>
          <p:sp>
            <p:nvSpPr>
              <p:cNvPr id="46" name="AutoShape 17"/>
              <p:cNvSpPr>
                <a:spLocks noChangeShapeType="1"/>
              </p:cNvSpPr>
              <p:nvPr/>
            </p:nvSpPr>
            <p:spPr bwMode="auto">
              <a:xfrm>
                <a:off x="1374" y="8550"/>
                <a:ext cx="7320" cy="1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7" name="AutoShape 16"/>
              <p:cNvSpPr>
                <a:spLocks noChangeShapeType="1"/>
              </p:cNvSpPr>
              <p:nvPr/>
            </p:nvSpPr>
            <p:spPr bwMode="auto">
              <a:xfrm>
                <a:off x="1615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8" name="AutoShape 15"/>
              <p:cNvSpPr>
                <a:spLocks noChangeShapeType="1"/>
              </p:cNvSpPr>
              <p:nvPr/>
            </p:nvSpPr>
            <p:spPr bwMode="auto">
              <a:xfrm>
                <a:off x="2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9" name="AutoShape 14"/>
              <p:cNvSpPr>
                <a:spLocks noChangeShapeType="1"/>
              </p:cNvSpPr>
              <p:nvPr/>
            </p:nvSpPr>
            <p:spPr bwMode="auto">
              <a:xfrm>
                <a:off x="28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0" name="AutoShape 13"/>
              <p:cNvSpPr>
                <a:spLocks noChangeShapeType="1"/>
              </p:cNvSpPr>
              <p:nvPr/>
            </p:nvSpPr>
            <p:spPr bwMode="auto">
              <a:xfrm>
                <a:off x="34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1" name="AutoShape 12"/>
              <p:cNvSpPr>
                <a:spLocks noChangeShapeType="1"/>
              </p:cNvSpPr>
              <p:nvPr/>
            </p:nvSpPr>
            <p:spPr bwMode="auto">
              <a:xfrm>
                <a:off x="40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2" name="AutoShape 11"/>
              <p:cNvSpPr>
                <a:spLocks noChangeShapeType="1"/>
              </p:cNvSpPr>
              <p:nvPr/>
            </p:nvSpPr>
            <p:spPr bwMode="auto">
              <a:xfrm>
                <a:off x="46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3" name="AutoShape 10"/>
              <p:cNvSpPr>
                <a:spLocks noChangeShapeType="1"/>
              </p:cNvSpPr>
              <p:nvPr/>
            </p:nvSpPr>
            <p:spPr bwMode="auto">
              <a:xfrm>
                <a:off x="5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4" name="AutoShape 9"/>
              <p:cNvSpPr>
                <a:spLocks noChangeShapeType="1"/>
              </p:cNvSpPr>
              <p:nvPr/>
            </p:nvSpPr>
            <p:spPr bwMode="auto">
              <a:xfrm>
                <a:off x="58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5" name="AutoShape 8"/>
              <p:cNvSpPr>
                <a:spLocks noChangeShapeType="1"/>
              </p:cNvSpPr>
              <p:nvPr/>
            </p:nvSpPr>
            <p:spPr bwMode="auto">
              <a:xfrm>
                <a:off x="64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6" name="AutoShape 7"/>
              <p:cNvSpPr>
                <a:spLocks noChangeShapeType="1"/>
              </p:cNvSpPr>
              <p:nvPr/>
            </p:nvSpPr>
            <p:spPr bwMode="auto">
              <a:xfrm>
                <a:off x="70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7" name="AutoShape 6"/>
              <p:cNvSpPr>
                <a:spLocks noChangeShapeType="1"/>
              </p:cNvSpPr>
              <p:nvPr/>
            </p:nvSpPr>
            <p:spPr bwMode="auto">
              <a:xfrm>
                <a:off x="7614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8" name="AutoShape 5"/>
              <p:cNvSpPr>
                <a:spLocks noChangeShapeType="1"/>
              </p:cNvSpPr>
              <p:nvPr/>
            </p:nvSpPr>
            <p:spPr bwMode="auto">
              <a:xfrm>
                <a:off x="8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sp>
          <p:nvSpPr>
            <p:cNvPr id="45" name="Text Box 3"/>
            <p:cNvSpPr txBox="1">
              <a:spLocks noChangeArrowheads="1"/>
            </p:cNvSpPr>
            <p:nvPr/>
          </p:nvSpPr>
          <p:spPr bwMode="auto">
            <a:xfrm>
              <a:off x="1374" y="8730"/>
              <a:ext cx="8520" cy="5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R="0" lvl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</a:pPr>
              <a:endParaRPr kumimoji="0" lang="fi-FI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74" name="Tekstiruutu 73"/>
          <p:cNvSpPr txBox="1"/>
          <p:nvPr/>
        </p:nvSpPr>
        <p:spPr>
          <a:xfrm>
            <a:off x="577131" y="2929453"/>
            <a:ext cx="708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chemeClr val="accent2">
                    <a:lumMod val="75000"/>
                  </a:schemeClr>
                </a:solidFill>
              </a:rPr>
              <a:t>Sadat</a:t>
            </a:r>
          </a:p>
        </p:txBody>
      </p:sp>
      <p:sp>
        <p:nvSpPr>
          <p:cNvPr id="75" name="Tekstiruutu 74"/>
          <p:cNvSpPr txBox="1"/>
          <p:nvPr/>
        </p:nvSpPr>
        <p:spPr>
          <a:xfrm>
            <a:off x="582080" y="3950366"/>
            <a:ext cx="1444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accent2">
                    <a:lumMod val="75000"/>
                  </a:schemeClr>
                </a:solidFill>
              </a:rPr>
              <a:t>Kymmenet</a:t>
            </a:r>
          </a:p>
        </p:txBody>
      </p:sp>
      <p:sp>
        <p:nvSpPr>
          <p:cNvPr id="76" name="Tekstiruutu 75"/>
          <p:cNvSpPr txBox="1"/>
          <p:nvPr/>
        </p:nvSpPr>
        <p:spPr>
          <a:xfrm>
            <a:off x="683921" y="5135845"/>
            <a:ext cx="1444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accent2">
                    <a:lumMod val="75000"/>
                  </a:schemeClr>
                </a:solidFill>
              </a:rPr>
              <a:t>Ykköset</a:t>
            </a:r>
          </a:p>
        </p:txBody>
      </p:sp>
      <p:sp>
        <p:nvSpPr>
          <p:cNvPr id="61" name="Tekstiruutu 60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/>
              <a:t>6</a:t>
            </a:r>
          </a:p>
        </p:txBody>
      </p:sp>
      <p:grpSp>
        <p:nvGrpSpPr>
          <p:cNvPr id="62" name="Group 1">
            <a:extLst>
              <a:ext uri="{FF2B5EF4-FFF2-40B4-BE49-F238E27FC236}">
                <a16:creationId xmlns:a16="http://schemas.microsoft.com/office/drawing/2014/main" id="{8BBE072D-B510-4949-B7AA-885C3C49270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6156" y="2248467"/>
            <a:ext cx="8293101" cy="685800"/>
            <a:chOff x="1134" y="8190"/>
            <a:chExt cx="8924" cy="1080"/>
          </a:xfrm>
        </p:grpSpPr>
        <p:sp>
          <p:nvSpPr>
            <p:cNvPr id="63" name="AutoShape 18">
              <a:extLst>
                <a:ext uri="{FF2B5EF4-FFF2-40B4-BE49-F238E27FC236}">
                  <a16:creationId xmlns:a16="http://schemas.microsoft.com/office/drawing/2014/main" id="{76C284AD-C77C-4F28-8FC4-C482D83555B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134" y="8190"/>
              <a:ext cx="8924" cy="1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64" name="Group 4">
              <a:extLst>
                <a:ext uri="{FF2B5EF4-FFF2-40B4-BE49-F238E27FC236}">
                  <a16:creationId xmlns:a16="http://schemas.microsoft.com/office/drawing/2014/main" id="{75ABFEEE-440E-493A-B5C0-176FBF699E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74" y="8550"/>
              <a:ext cx="8400" cy="180"/>
              <a:chOff x="1374" y="8370"/>
              <a:chExt cx="7320" cy="360"/>
            </a:xfrm>
          </p:grpSpPr>
          <p:sp>
            <p:nvSpPr>
              <p:cNvPr id="66" name="AutoShape 17">
                <a:extLst>
                  <a:ext uri="{FF2B5EF4-FFF2-40B4-BE49-F238E27FC236}">
                    <a16:creationId xmlns:a16="http://schemas.microsoft.com/office/drawing/2014/main" id="{D83A3F3C-4C06-4C09-86CA-711DA91C82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74" y="8550"/>
                <a:ext cx="7320" cy="1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67" name="AutoShape 16">
                <a:extLst>
                  <a:ext uri="{FF2B5EF4-FFF2-40B4-BE49-F238E27FC236}">
                    <a16:creationId xmlns:a16="http://schemas.microsoft.com/office/drawing/2014/main" id="{BFB65A95-3424-4E7E-BD7B-FFDB6327ED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5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68" name="AutoShape 15">
                <a:extLst>
                  <a:ext uri="{FF2B5EF4-FFF2-40B4-BE49-F238E27FC236}">
                    <a16:creationId xmlns:a16="http://schemas.microsoft.com/office/drawing/2014/main" id="{BC6167E7-3F58-46F9-9A3C-1D641AB6E2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69" name="AutoShape 14">
                <a:extLst>
                  <a:ext uri="{FF2B5EF4-FFF2-40B4-BE49-F238E27FC236}">
                    <a16:creationId xmlns:a16="http://schemas.microsoft.com/office/drawing/2014/main" id="{07B57CF2-D1A8-448D-BDF2-445A81BB92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70" name="AutoShape 13">
                <a:extLst>
                  <a:ext uri="{FF2B5EF4-FFF2-40B4-BE49-F238E27FC236}">
                    <a16:creationId xmlns:a16="http://schemas.microsoft.com/office/drawing/2014/main" id="{AEB4FE43-8F47-41BB-A0A8-56EE8E2F5F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71" name="AutoShape 12">
                <a:extLst>
                  <a:ext uri="{FF2B5EF4-FFF2-40B4-BE49-F238E27FC236}">
                    <a16:creationId xmlns:a16="http://schemas.microsoft.com/office/drawing/2014/main" id="{5944DF7F-9604-4482-9F6B-423FE13E7B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72" name="AutoShape 11">
                <a:extLst>
                  <a:ext uri="{FF2B5EF4-FFF2-40B4-BE49-F238E27FC236}">
                    <a16:creationId xmlns:a16="http://schemas.microsoft.com/office/drawing/2014/main" id="{9C442A6E-44DA-4DAB-AE84-C240EE15FA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73" name="AutoShape 10">
                <a:extLst>
                  <a:ext uri="{FF2B5EF4-FFF2-40B4-BE49-F238E27FC236}">
                    <a16:creationId xmlns:a16="http://schemas.microsoft.com/office/drawing/2014/main" id="{49BEE7E8-4153-4D5D-BD77-1A32943C5F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77" name="AutoShape 9">
                <a:extLst>
                  <a:ext uri="{FF2B5EF4-FFF2-40B4-BE49-F238E27FC236}">
                    <a16:creationId xmlns:a16="http://schemas.microsoft.com/office/drawing/2014/main" id="{E3DBF5BF-6C76-41A0-AA55-0A1AB39E74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78" name="AutoShape 8">
                <a:extLst>
                  <a:ext uri="{FF2B5EF4-FFF2-40B4-BE49-F238E27FC236}">
                    <a16:creationId xmlns:a16="http://schemas.microsoft.com/office/drawing/2014/main" id="{1CCCECC4-B30D-4DAA-8DF0-C9BF1FF56A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79" name="AutoShape 7">
                <a:extLst>
                  <a:ext uri="{FF2B5EF4-FFF2-40B4-BE49-F238E27FC236}">
                    <a16:creationId xmlns:a16="http://schemas.microsoft.com/office/drawing/2014/main" id="{278ED835-251B-4047-830D-76A2C82A1D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80" name="AutoShape 6">
                <a:extLst>
                  <a:ext uri="{FF2B5EF4-FFF2-40B4-BE49-F238E27FC236}">
                    <a16:creationId xmlns:a16="http://schemas.microsoft.com/office/drawing/2014/main" id="{035742B9-DB96-44D2-B2E7-29B6702350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14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81" name="AutoShape 5">
                <a:extLst>
                  <a:ext uri="{FF2B5EF4-FFF2-40B4-BE49-F238E27FC236}">
                    <a16:creationId xmlns:a16="http://schemas.microsoft.com/office/drawing/2014/main" id="{CCB419AD-56A9-4CDC-9A24-081D298FF5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sp>
          <p:nvSpPr>
            <p:cNvPr id="65" name="Text Box 3">
              <a:extLst>
                <a:ext uri="{FF2B5EF4-FFF2-40B4-BE49-F238E27FC236}">
                  <a16:creationId xmlns:a16="http://schemas.microsoft.com/office/drawing/2014/main" id="{9848FDB0-C2F9-4A59-A282-20AC3E3695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4" y="8730"/>
              <a:ext cx="8520" cy="5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144463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</a:pPr>
              <a:r>
                <a:rPr kumimoji="0" lang="fi-FI" altLang="fi-FI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0	       1000	 2000	      3000	 4000        5000	6000	      7000</a:t>
              </a:r>
              <a:r>
                <a:rPr lang="fi-FI" altLang="fi-FI" sz="1200" dirty="0">
                  <a:ea typeface="Times New Roman" panose="02020603050405020304" pitchFamily="18" charset="0"/>
                  <a:cs typeface="Arial" panose="020B0604020202020204" pitchFamily="34" charset="0"/>
                </a:rPr>
                <a:t>       </a:t>
              </a:r>
              <a:r>
                <a:rPr kumimoji="0" lang="fi-FI" altLang="fi-FI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8000	      9000	10000     11000</a:t>
              </a:r>
              <a:endParaRPr kumimoji="0" lang="fi-FI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82" name="Tekstiruutu 81">
            <a:extLst>
              <a:ext uri="{FF2B5EF4-FFF2-40B4-BE49-F238E27FC236}">
                <a16:creationId xmlns:a16="http://schemas.microsoft.com/office/drawing/2014/main" id="{03F6098B-21DF-4765-8302-ECB82CCEA575}"/>
              </a:ext>
            </a:extLst>
          </p:cNvPr>
          <p:cNvSpPr txBox="1"/>
          <p:nvPr/>
        </p:nvSpPr>
        <p:spPr>
          <a:xfrm>
            <a:off x="577131" y="1859849"/>
            <a:ext cx="1241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accent2">
                    <a:lumMod val="75000"/>
                  </a:schemeClr>
                </a:solidFill>
              </a:rPr>
              <a:t>Tuhannet</a:t>
            </a:r>
          </a:p>
        </p:txBody>
      </p:sp>
    </p:spTree>
    <p:extLst>
      <p:ext uri="{BB962C8B-B14F-4D97-AF65-F5344CB8AC3E}">
        <p14:creationId xmlns:p14="http://schemas.microsoft.com/office/powerpoint/2010/main" val="3378839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25B850-CFCF-4AE7-9023-7AA2B0631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Pyöristäminen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FFD2107E-0A23-42F4-A3D0-DC5E6A0215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4047" y="2417985"/>
            <a:ext cx="4680000" cy="3025820"/>
          </a:xfr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8E621DF-D7F2-430B-A5D1-E2B65C763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4a, Lukualue 0 – 10 000 © Varga–Neményi ry 2019</a:t>
            </a:r>
            <a:endParaRPr lang="en-US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5FC5ECD9-AA44-47F7-A5FB-E91B8C013877}"/>
              </a:ext>
            </a:extLst>
          </p:cNvPr>
          <p:cNvSpPr txBox="1"/>
          <p:nvPr/>
        </p:nvSpPr>
        <p:spPr>
          <a:xfrm>
            <a:off x="3798679" y="3573861"/>
            <a:ext cx="1159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/>
              <a:t>5387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F4D95828-3378-457A-BE20-70B988357011}"/>
              </a:ext>
            </a:extLst>
          </p:cNvPr>
          <p:cNvSpPr txBox="1"/>
          <p:nvPr/>
        </p:nvSpPr>
        <p:spPr>
          <a:xfrm>
            <a:off x="2736346" y="1922186"/>
            <a:ext cx="1159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/>
              <a:t>5386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8523019D-7DD7-42E7-9BA2-05869A2B538F}"/>
              </a:ext>
            </a:extLst>
          </p:cNvPr>
          <p:cNvSpPr txBox="1"/>
          <p:nvPr/>
        </p:nvSpPr>
        <p:spPr>
          <a:xfrm>
            <a:off x="4958613" y="1922186"/>
            <a:ext cx="1159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/>
              <a:t>5388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80A98B61-4AC0-4B45-AA4D-5EE350C222E1}"/>
              </a:ext>
            </a:extLst>
          </p:cNvPr>
          <p:cNvSpPr txBox="1"/>
          <p:nvPr/>
        </p:nvSpPr>
        <p:spPr>
          <a:xfrm>
            <a:off x="1237746" y="2782669"/>
            <a:ext cx="1159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/>
              <a:t>5380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28399246-7392-4365-B6C1-48410B04D668}"/>
              </a:ext>
            </a:extLst>
          </p:cNvPr>
          <p:cNvSpPr txBox="1"/>
          <p:nvPr/>
        </p:nvSpPr>
        <p:spPr>
          <a:xfrm>
            <a:off x="6631013" y="2754405"/>
            <a:ext cx="1159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/>
              <a:t>5390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084A79E-DC16-4740-9D8B-8226189D60DD}"/>
              </a:ext>
            </a:extLst>
          </p:cNvPr>
          <p:cNvSpPr txBox="1"/>
          <p:nvPr/>
        </p:nvSpPr>
        <p:spPr>
          <a:xfrm>
            <a:off x="1070930" y="4303805"/>
            <a:ext cx="1159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/>
              <a:t>5300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F8A0600A-F517-4732-8F75-FA0792A18EC9}"/>
              </a:ext>
            </a:extLst>
          </p:cNvPr>
          <p:cNvSpPr txBox="1"/>
          <p:nvPr/>
        </p:nvSpPr>
        <p:spPr>
          <a:xfrm>
            <a:off x="6577230" y="4303805"/>
            <a:ext cx="1159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/>
              <a:t>5400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95553D2A-A992-4DD8-ACEA-40B9F079F597}"/>
              </a:ext>
            </a:extLst>
          </p:cNvPr>
          <p:cNvSpPr txBox="1"/>
          <p:nvPr/>
        </p:nvSpPr>
        <p:spPr>
          <a:xfrm>
            <a:off x="2736346" y="5236173"/>
            <a:ext cx="1159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/>
              <a:t>5000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86FB147A-279D-4275-B579-679573DF8372}"/>
              </a:ext>
            </a:extLst>
          </p:cNvPr>
          <p:cNvSpPr txBox="1"/>
          <p:nvPr/>
        </p:nvSpPr>
        <p:spPr>
          <a:xfrm>
            <a:off x="4958613" y="5236173"/>
            <a:ext cx="1159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/>
              <a:t>6000</a:t>
            </a:r>
          </a:p>
        </p:txBody>
      </p:sp>
      <p:sp>
        <p:nvSpPr>
          <p:cNvPr id="18" name="Ellipsi 17">
            <a:extLst>
              <a:ext uri="{FF2B5EF4-FFF2-40B4-BE49-F238E27FC236}">
                <a16:creationId xmlns:a16="http://schemas.microsoft.com/office/drawing/2014/main" id="{0F132357-7640-45D6-88FB-7519C7E2AB2D}"/>
              </a:ext>
            </a:extLst>
          </p:cNvPr>
          <p:cNvSpPr/>
          <p:nvPr/>
        </p:nvSpPr>
        <p:spPr>
          <a:xfrm>
            <a:off x="6381742" y="2568517"/>
            <a:ext cx="1678525" cy="105466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Ellipsi 20">
            <a:extLst>
              <a:ext uri="{FF2B5EF4-FFF2-40B4-BE49-F238E27FC236}">
                <a16:creationId xmlns:a16="http://schemas.microsoft.com/office/drawing/2014/main" id="{D4CC1E2A-1A93-475E-BE4A-9CB49F3CCC53}"/>
              </a:ext>
            </a:extLst>
          </p:cNvPr>
          <p:cNvSpPr/>
          <p:nvPr/>
        </p:nvSpPr>
        <p:spPr>
          <a:xfrm>
            <a:off x="6381742" y="4181509"/>
            <a:ext cx="1678525" cy="105466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Ellipsi 21">
            <a:extLst>
              <a:ext uri="{FF2B5EF4-FFF2-40B4-BE49-F238E27FC236}">
                <a16:creationId xmlns:a16="http://schemas.microsoft.com/office/drawing/2014/main" id="{556F6C98-2FFA-49FF-A4B8-F8CCB9018D2F}"/>
              </a:ext>
            </a:extLst>
          </p:cNvPr>
          <p:cNvSpPr/>
          <p:nvPr/>
        </p:nvSpPr>
        <p:spPr>
          <a:xfrm>
            <a:off x="2477050" y="5073557"/>
            <a:ext cx="1678525" cy="105466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80455CD1-20F2-4471-8C97-DCA34EB767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sp>
        <p:nvSpPr>
          <p:cNvPr id="20" name="Tekstiruutu 19">
            <a:extLst>
              <a:ext uri="{FF2B5EF4-FFF2-40B4-BE49-F238E27FC236}">
                <a16:creationId xmlns:a16="http://schemas.microsoft.com/office/drawing/2014/main" id="{81684DAA-6BE6-4CE4-A5F0-CF0C2FF9C99C}"/>
              </a:ext>
            </a:extLst>
          </p:cNvPr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80500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25B850-CFCF-4AE7-9023-7AA2B0631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Pyöristäminen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FFD2107E-0A23-42F4-A3D0-DC5E6A0215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4047" y="2417985"/>
            <a:ext cx="4680000" cy="3025820"/>
          </a:xfr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8E621DF-D7F2-430B-A5D1-E2B65C763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4a, Lukualue 0 – 10 000 © Varga–Neményi ry 2019</a:t>
            </a:r>
            <a:endParaRPr lang="en-US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5FC5ECD9-AA44-47F7-A5FB-E91B8C013877}"/>
              </a:ext>
            </a:extLst>
          </p:cNvPr>
          <p:cNvSpPr txBox="1"/>
          <p:nvPr/>
        </p:nvSpPr>
        <p:spPr>
          <a:xfrm>
            <a:off x="3798679" y="3573861"/>
            <a:ext cx="1159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/>
              <a:t>2700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F4D95828-3378-457A-BE20-70B988357011}"/>
              </a:ext>
            </a:extLst>
          </p:cNvPr>
          <p:cNvSpPr txBox="1"/>
          <p:nvPr/>
        </p:nvSpPr>
        <p:spPr>
          <a:xfrm>
            <a:off x="2736346" y="1922186"/>
            <a:ext cx="1159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/>
              <a:t>2699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8523019D-7DD7-42E7-9BA2-05869A2B538F}"/>
              </a:ext>
            </a:extLst>
          </p:cNvPr>
          <p:cNvSpPr txBox="1"/>
          <p:nvPr/>
        </p:nvSpPr>
        <p:spPr>
          <a:xfrm>
            <a:off x="4958613" y="1922186"/>
            <a:ext cx="1159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/>
              <a:t>2701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80A98B61-4AC0-4B45-AA4D-5EE350C222E1}"/>
              </a:ext>
            </a:extLst>
          </p:cNvPr>
          <p:cNvSpPr txBox="1"/>
          <p:nvPr/>
        </p:nvSpPr>
        <p:spPr>
          <a:xfrm>
            <a:off x="2405623" y="2741578"/>
            <a:ext cx="433842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2000" dirty="0"/>
              <a:t>Luku on itsensä lähin kymmennaapuri.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95553D2A-A992-4DD8-ACEA-40B9F079F597}"/>
              </a:ext>
            </a:extLst>
          </p:cNvPr>
          <p:cNvSpPr txBox="1"/>
          <p:nvPr/>
        </p:nvSpPr>
        <p:spPr>
          <a:xfrm>
            <a:off x="2736346" y="5236173"/>
            <a:ext cx="1159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/>
              <a:t>2000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86FB147A-279D-4275-B579-679573DF8372}"/>
              </a:ext>
            </a:extLst>
          </p:cNvPr>
          <p:cNvSpPr txBox="1"/>
          <p:nvPr/>
        </p:nvSpPr>
        <p:spPr>
          <a:xfrm>
            <a:off x="4958613" y="5236173"/>
            <a:ext cx="1159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/>
              <a:t>3000</a:t>
            </a:r>
          </a:p>
        </p:txBody>
      </p:sp>
      <p:sp>
        <p:nvSpPr>
          <p:cNvPr id="19" name="Ellipsi 18">
            <a:extLst>
              <a:ext uri="{FF2B5EF4-FFF2-40B4-BE49-F238E27FC236}">
                <a16:creationId xmlns:a16="http://schemas.microsoft.com/office/drawing/2014/main" id="{AE0543D0-B932-4240-830B-F31F86E22DB2}"/>
              </a:ext>
            </a:extLst>
          </p:cNvPr>
          <p:cNvSpPr/>
          <p:nvPr/>
        </p:nvSpPr>
        <p:spPr>
          <a:xfrm>
            <a:off x="4699317" y="5032006"/>
            <a:ext cx="1678525" cy="105466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11881F16-89EC-4AAE-A421-EBBB9E69A7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sp>
        <p:nvSpPr>
          <p:cNvPr id="20" name="Tekstiruutu 19">
            <a:extLst>
              <a:ext uri="{FF2B5EF4-FFF2-40B4-BE49-F238E27FC236}">
                <a16:creationId xmlns:a16="http://schemas.microsoft.com/office/drawing/2014/main" id="{63CBF793-497D-4EE9-8B4A-8C04204C8670}"/>
              </a:ext>
            </a:extLst>
          </p:cNvPr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/>
              <a:t>8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BE87E234-C87A-485D-9E65-603554008DBA}"/>
              </a:ext>
            </a:extLst>
          </p:cNvPr>
          <p:cNvSpPr txBox="1"/>
          <p:nvPr/>
        </p:nvSpPr>
        <p:spPr>
          <a:xfrm>
            <a:off x="2764639" y="4358520"/>
            <a:ext cx="433842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2000" dirty="0"/>
              <a:t>Luku on itsensä lähin satanaapuri.</a:t>
            </a:r>
          </a:p>
        </p:txBody>
      </p:sp>
    </p:spTree>
    <p:extLst>
      <p:ext uri="{BB962C8B-B14F-4D97-AF65-F5344CB8AC3E}">
        <p14:creationId xmlns:p14="http://schemas.microsoft.com/office/powerpoint/2010/main" val="311249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6" grpId="0"/>
      <p:bldP spid="17" grpId="0"/>
      <p:bldP spid="19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25B850-CFCF-4AE7-9023-7AA2B0631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Pyöristäminen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FFD2107E-0A23-42F4-A3D0-DC5E6A0215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4047" y="2417985"/>
            <a:ext cx="4680000" cy="3025820"/>
          </a:xfr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8E621DF-D7F2-430B-A5D1-E2B65C763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4a, Lukualue 0 – 10 000 © Varga–Neményi ry 2019</a:t>
            </a:r>
            <a:endParaRPr lang="en-US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5FC5ECD9-AA44-47F7-A5FB-E91B8C013877}"/>
              </a:ext>
            </a:extLst>
          </p:cNvPr>
          <p:cNvSpPr txBox="1"/>
          <p:nvPr/>
        </p:nvSpPr>
        <p:spPr>
          <a:xfrm>
            <a:off x="3798679" y="3573861"/>
            <a:ext cx="1159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/>
              <a:t>7000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F4D95828-3378-457A-BE20-70B988357011}"/>
              </a:ext>
            </a:extLst>
          </p:cNvPr>
          <p:cNvSpPr txBox="1"/>
          <p:nvPr/>
        </p:nvSpPr>
        <p:spPr>
          <a:xfrm>
            <a:off x="2736346" y="1922186"/>
            <a:ext cx="1159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/>
              <a:t>6999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8523019D-7DD7-42E7-9BA2-05869A2B538F}"/>
              </a:ext>
            </a:extLst>
          </p:cNvPr>
          <p:cNvSpPr txBox="1"/>
          <p:nvPr/>
        </p:nvSpPr>
        <p:spPr>
          <a:xfrm>
            <a:off x="4958613" y="1922186"/>
            <a:ext cx="1159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/>
              <a:t>7001</a:t>
            </a:r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8FA6367A-7911-436E-A750-D584F6B830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sp>
        <p:nvSpPr>
          <p:cNvPr id="19" name="Tekstiruutu 18">
            <a:extLst>
              <a:ext uri="{FF2B5EF4-FFF2-40B4-BE49-F238E27FC236}">
                <a16:creationId xmlns:a16="http://schemas.microsoft.com/office/drawing/2014/main" id="{05095D56-E7CB-4EEC-B76A-A2993D10088D}"/>
              </a:ext>
            </a:extLst>
          </p:cNvPr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/>
              <a:t>9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9C9FD32A-9626-460D-8894-8E2C09E193C0}"/>
              </a:ext>
            </a:extLst>
          </p:cNvPr>
          <p:cNvSpPr txBox="1"/>
          <p:nvPr/>
        </p:nvSpPr>
        <p:spPr>
          <a:xfrm>
            <a:off x="2405623" y="3234276"/>
            <a:ext cx="423292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2000" dirty="0"/>
              <a:t>Luku on itsensä lähin kymmennaapuri.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03A5CF0A-A054-4656-AAD0-6E2166AC673C}"/>
              </a:ext>
            </a:extLst>
          </p:cNvPr>
          <p:cNvSpPr txBox="1"/>
          <p:nvPr/>
        </p:nvSpPr>
        <p:spPr>
          <a:xfrm>
            <a:off x="2764639" y="4358520"/>
            <a:ext cx="376417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2000" dirty="0"/>
              <a:t>Luku on itsensä lähin satanaapuri.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3ACDF36E-5B73-482B-9755-BC2292F8D96B}"/>
              </a:ext>
            </a:extLst>
          </p:cNvPr>
          <p:cNvSpPr txBox="1"/>
          <p:nvPr/>
        </p:nvSpPr>
        <p:spPr>
          <a:xfrm>
            <a:off x="2764639" y="5336598"/>
            <a:ext cx="387390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2000" dirty="0"/>
              <a:t>Luku on itsensä lähin </a:t>
            </a:r>
            <a:r>
              <a:rPr lang="fi-FI" sz="2000" dirty="0" err="1"/>
              <a:t>tuhatnaapuri</a:t>
            </a:r>
            <a:r>
              <a:rPr lang="fi-FI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506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Retro">
  <a:themeElements>
    <a:clrScheme name="Mat4a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367982"/>
      </a:accent1>
      <a:accent2>
        <a:srgbClr val="EA8050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ematiikkaa 3a" id="{742C64A2-70F5-40F9-9CC1-7DDF972DE4B0}" vid="{70498DD2-18A2-48CD-A099-E5ACDD3AC084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1254</TotalTime>
  <Words>263</Words>
  <Application>Microsoft Office PowerPoint</Application>
  <PresentationFormat>Näytössä katseltava diaesitys (4:3)</PresentationFormat>
  <Paragraphs>86</Paragraphs>
  <Slides>9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Retro</vt:lpstr>
      <vt:lpstr>Matematiikkaa 4a</vt:lpstr>
      <vt:lpstr>Etsi luvun 4753 paikka lukusuorilta</vt:lpstr>
      <vt:lpstr>Etsi luvun 8206 paikka lukusuorilta</vt:lpstr>
      <vt:lpstr>Missä on luku 5643?</vt:lpstr>
      <vt:lpstr>Missä on luku 3009?</vt:lpstr>
      <vt:lpstr>Missä on luku 6790?</vt:lpstr>
      <vt:lpstr>Pyöristäminen</vt:lpstr>
      <vt:lpstr>Pyöristäminen</vt:lpstr>
      <vt:lpstr>Pyöristäminen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Matematiikkaa 3a</dc:title>
  <dc:creator>Anni Lampinen</dc:creator>
  <cp:lastModifiedBy>Anni Lampinen</cp:lastModifiedBy>
  <cp:revision>141</cp:revision>
  <dcterms:created xsi:type="dcterms:W3CDTF">2015-07-16T12:32:17Z</dcterms:created>
  <dcterms:modified xsi:type="dcterms:W3CDTF">2020-06-28T07:32:30Z</dcterms:modified>
</cp:coreProperties>
</file>