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5" r:id="rId3"/>
    <p:sldId id="265" r:id="rId4"/>
    <p:sldId id="292" r:id="rId5"/>
    <p:sldId id="293" r:id="rId6"/>
    <p:sldId id="294" r:id="rId7"/>
    <p:sldId id="267" r:id="rId8"/>
    <p:sldId id="258" r:id="rId9"/>
    <p:sldId id="296" r:id="rId10"/>
    <p:sldId id="298" r:id="rId11"/>
    <p:sldId id="297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28.6.2020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28.6.2020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Varga-Neményi ry</a:t>
            </a:r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© Varga-Neményi ry</a:t>
            </a:r>
          </a:p>
        </p:txBody>
      </p:sp>
    </p:spTree>
    <p:extLst>
      <p:ext uri="{BB962C8B-B14F-4D97-AF65-F5344CB8AC3E}">
        <p14:creationId xmlns:p14="http://schemas.microsoft.com/office/powerpoint/2010/main" val="386570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FE1B5-1444-4FDC-B771-C8083C2A0EBB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ABB1-98CC-4FF0-9C1B-BA9F56D08928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268B-5AD8-47DE-AFE5-7085663FFF19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A370-C5DE-41B0-B99D-EC0F7B5D0451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4C85-24C0-4BAF-90B4-1F8A75FE55C4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9EA1-6CC6-4290-893F-C56E82C0BD98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17C7-E2D8-4032-80CF-F484E547107C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FDCE-43FE-4AF3-9204-059E77EB7464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9990-66DD-4930-8863-89AE708C253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5A3E6A6-C93B-4637-BB43-BE16B9DD29DE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0C-C7ED-4F2F-A92B-7E0D6A557681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6FD9B5-7C79-408E-AE14-E6E2363F1AD5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446" y="6052205"/>
            <a:ext cx="2880000" cy="72553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Matematiikkaa 4a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Kertaus  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D3E99A-F23C-4252-9A1F-E7DADB986D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8" t="-1" b="47240"/>
          <a:stretch/>
        </p:blipFill>
        <p:spPr>
          <a:xfrm>
            <a:off x="0" y="-17727"/>
            <a:ext cx="9183328" cy="49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B8A4DD-29A6-4FCE-AA1A-A1063A07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AEC47F-E0B9-450E-800C-6D7619079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pic>
        <p:nvPicPr>
          <p:cNvPr id="8" name="Kuva 7" descr="Kuva, joka sisältää kohteen lelu&#10;&#10;Kuvaus luotu automaattisesti">
            <a:extLst>
              <a:ext uri="{FF2B5EF4-FFF2-40B4-BE49-F238E27FC236}">
                <a16:creationId xmlns:a16="http://schemas.microsoft.com/office/drawing/2014/main" id="{0DAFFA03-D24E-4315-9987-79B08052A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1813393"/>
            <a:ext cx="1800000" cy="1480781"/>
          </a:xfrm>
          <a:prstGeom prst="rect">
            <a:avLst/>
          </a:prstGeom>
        </p:spPr>
      </p:pic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761A8BFF-E336-4151-8B8E-32FDE47D5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940478"/>
            <a:ext cx="7543801" cy="668866"/>
          </a:xfrm>
        </p:spPr>
        <p:txBody>
          <a:bodyPr/>
          <a:lstStyle/>
          <a:p>
            <a:r>
              <a:rPr lang="fi-FI" dirty="0"/>
              <a:t>Venyttäkää apinaa eri suunnista piirtotyökaluilla. </a:t>
            </a:r>
            <a:br>
              <a:rPr lang="fi-FI" dirty="0"/>
            </a:br>
            <a:r>
              <a:rPr lang="fi-FI" dirty="0"/>
              <a:t>Kokeilkaa myös pienentämistä ja suurentamista.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9A5CC590-60D5-4AC0-9D57-77FBF8B2FB61}"/>
              </a:ext>
            </a:extLst>
          </p:cNvPr>
          <p:cNvSpPr txBox="1"/>
          <p:nvPr/>
        </p:nvSpPr>
        <p:spPr>
          <a:xfrm>
            <a:off x="8384032" y="5825067"/>
            <a:ext cx="53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/>
              <a:t>10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26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2726FA-A5F5-4E87-83EC-BB8F8CCD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638" y="286604"/>
            <a:ext cx="5602121" cy="1450757"/>
          </a:xfrm>
        </p:spPr>
        <p:txBody>
          <a:bodyPr/>
          <a:lstStyle/>
          <a:p>
            <a:r>
              <a:rPr lang="fi-FI" dirty="0"/>
              <a:t>Miten sammakko on muuttunut?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B8A4DD-29A6-4FCE-AA1A-A1063A07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AAEC47F-E0B9-450E-800C-6D76190793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pic>
        <p:nvPicPr>
          <p:cNvPr id="10" name="Sisällön paikkamerkki 9" descr="Kuva, joka sisältää kohteen huone&#10;&#10;Kuvaus luotu automaattisesti">
            <a:extLst>
              <a:ext uri="{FF2B5EF4-FFF2-40B4-BE49-F238E27FC236}">
                <a16:creationId xmlns:a16="http://schemas.microsoft.com/office/drawing/2014/main" id="{20028595-AE74-4D47-BBB7-11671AD4A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240" y="237391"/>
            <a:ext cx="1800000" cy="1385158"/>
          </a:xfrm>
        </p:spPr>
      </p:pic>
      <p:pic>
        <p:nvPicPr>
          <p:cNvPr id="11" name="Sisällön paikkamerkki 9" descr="Kuva, joka sisältää kohteen huone&#10;&#10;Kuvaus luotu automaattisesti">
            <a:extLst>
              <a:ext uri="{FF2B5EF4-FFF2-40B4-BE49-F238E27FC236}">
                <a16:creationId xmlns:a16="http://schemas.microsoft.com/office/drawing/2014/main" id="{32631F67-0011-434F-9206-5A8F9A745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910554"/>
            <a:ext cx="2883166" cy="2218687"/>
          </a:xfrm>
          <a:prstGeom prst="rect">
            <a:avLst/>
          </a:prstGeom>
        </p:spPr>
      </p:pic>
      <p:pic>
        <p:nvPicPr>
          <p:cNvPr id="14" name="Sisällön paikkamerkki 9" descr="Kuva, joka sisältää kohteen huone&#10;&#10;Kuvaus luotu automaattisesti">
            <a:extLst>
              <a:ext uri="{FF2B5EF4-FFF2-40B4-BE49-F238E27FC236}">
                <a16:creationId xmlns:a16="http://schemas.microsoft.com/office/drawing/2014/main" id="{5CFA9381-2722-42B9-A698-CF8ABE28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07" y="2068590"/>
            <a:ext cx="1213095" cy="933515"/>
          </a:xfrm>
          <a:prstGeom prst="rect">
            <a:avLst/>
          </a:prstGeom>
        </p:spPr>
      </p:pic>
      <p:pic>
        <p:nvPicPr>
          <p:cNvPr id="15" name="Sisällön paikkamerkki 9" descr="Kuva, joka sisältää kohteen huone&#10;&#10;Kuvaus luotu automaattisesti">
            <a:extLst>
              <a:ext uri="{FF2B5EF4-FFF2-40B4-BE49-F238E27FC236}">
                <a16:creationId xmlns:a16="http://schemas.microsoft.com/office/drawing/2014/main" id="{36A71E9D-EDBA-47E1-9E84-2CB1E66AD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068" y="2175804"/>
            <a:ext cx="743239" cy="571946"/>
          </a:xfrm>
          <a:prstGeom prst="rect">
            <a:avLst/>
          </a:prstGeom>
        </p:spPr>
      </p:pic>
      <p:pic>
        <p:nvPicPr>
          <p:cNvPr id="16" name="Sisällön paikkamerkki 9" descr="Kuva, joka sisältää kohteen huone&#10;&#10;Kuvaus luotu automaattisesti">
            <a:extLst>
              <a:ext uri="{FF2B5EF4-FFF2-40B4-BE49-F238E27FC236}">
                <a16:creationId xmlns:a16="http://schemas.microsoft.com/office/drawing/2014/main" id="{A5C250DC-BCDB-42C7-BEF0-6FAF07858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378" y="1904675"/>
            <a:ext cx="927317" cy="2786195"/>
          </a:xfrm>
          <a:prstGeom prst="rect">
            <a:avLst/>
          </a:prstGeom>
        </p:spPr>
      </p:pic>
      <p:pic>
        <p:nvPicPr>
          <p:cNvPr id="17" name="Sisällön paikkamerkki 9" descr="Kuva, joka sisältää kohteen huone&#10;&#10;Kuvaus luotu automaattisesti">
            <a:extLst>
              <a:ext uri="{FF2B5EF4-FFF2-40B4-BE49-F238E27FC236}">
                <a16:creationId xmlns:a16="http://schemas.microsoft.com/office/drawing/2014/main" id="{4C6CE7E5-6F86-4A9F-8C38-2D2C9F2A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06" y="4334912"/>
            <a:ext cx="2719076" cy="1662188"/>
          </a:xfrm>
          <a:prstGeom prst="rect">
            <a:avLst/>
          </a:prstGeom>
        </p:spPr>
      </p:pic>
      <p:pic>
        <p:nvPicPr>
          <p:cNvPr id="18" name="Sisällön paikkamerkki 9" descr="Kuva, joka sisältää kohteen huone&#10;&#10;Kuvaus luotu automaattisesti">
            <a:extLst>
              <a:ext uri="{FF2B5EF4-FFF2-40B4-BE49-F238E27FC236}">
                <a16:creationId xmlns:a16="http://schemas.microsoft.com/office/drawing/2014/main" id="{92A0EC3D-F6BF-4859-80F8-9D00FD6A7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576" y="4896560"/>
            <a:ext cx="2915280" cy="994809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4EFE49C9-2B88-4B0A-8021-185E42406BF4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11</a:t>
            </a:r>
          </a:p>
        </p:txBody>
      </p:sp>
      <p:pic>
        <p:nvPicPr>
          <p:cNvPr id="21" name="Sisällön paikkamerkki 9" descr="Kuva, joka sisältää kohteen huone&#10;&#10;Kuvaus luotu automaattisesti">
            <a:extLst>
              <a:ext uri="{FF2B5EF4-FFF2-40B4-BE49-F238E27FC236}">
                <a16:creationId xmlns:a16="http://schemas.microsoft.com/office/drawing/2014/main" id="{A5924B81-7539-4CDA-B387-7EBE054BA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60" y="3134431"/>
            <a:ext cx="1213095" cy="15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BE526-B235-46CB-8B1A-FAADA0DC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Luokkien pohjapiirroksia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FD9C26-C025-4BFD-B669-988565CB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016241" cy="4023360"/>
          </a:xfrm>
        </p:spPr>
        <p:txBody>
          <a:bodyPr/>
          <a:lstStyle/>
          <a:p>
            <a:pPr marL="457200" lvl="0" indent="-457200">
              <a:buFont typeface="+mj-lt"/>
              <a:buAutoNum type="alphaLcParenR"/>
            </a:pPr>
            <a:r>
              <a:rPr lang="fi-FI" dirty="0"/>
              <a:t>Lauran luokkahuone on 7 metriä leveä ja 10 metriä pitkä. </a:t>
            </a:r>
            <a:br>
              <a:rPr lang="fi-FI" dirty="0"/>
            </a:br>
            <a:r>
              <a:rPr lang="fi-FI" dirty="0"/>
              <a:t>Piirrä siitä pienennetty pohjapiirros, jossa 1 metriä vastaa 1 senttimetri.</a:t>
            </a:r>
          </a:p>
          <a:p>
            <a:pPr marL="457200" lvl="0" indent="-457200">
              <a:buFont typeface="+mj-lt"/>
              <a:buAutoNum type="alphaLcParenR"/>
            </a:pPr>
            <a:r>
              <a:rPr lang="fi-FI" dirty="0"/>
              <a:t>Mitatkaa oma luokkahuoneenne ja </a:t>
            </a:r>
            <a:br>
              <a:rPr lang="fi-FI" dirty="0"/>
            </a:br>
            <a:r>
              <a:rPr lang="fi-FI" dirty="0"/>
              <a:t>tehkää siitä samanlainen pohjapiirros. </a:t>
            </a:r>
          </a:p>
          <a:p>
            <a:pPr marL="457200" lvl="0" indent="-457200">
              <a:buFont typeface="+mj-lt"/>
              <a:buAutoNum type="alphaLcParenR"/>
            </a:pPr>
            <a:r>
              <a:rPr lang="fi-FI" dirty="0"/>
              <a:t>Verratkaa Lauran luokkahuonetta ja </a:t>
            </a:r>
            <a:br>
              <a:rPr lang="fi-FI" dirty="0"/>
            </a:br>
            <a:r>
              <a:rPr lang="fi-FI" dirty="0"/>
              <a:t>teidän omaa luokkahuonettanne keskenään: </a:t>
            </a:r>
            <a:br>
              <a:rPr lang="fi-FI" dirty="0"/>
            </a:br>
            <a:r>
              <a:rPr lang="fi-FI" dirty="0"/>
              <a:t>kumpi on pitkänomaisempi, kumpi on pidempi, kumpi leveämpi?</a:t>
            </a:r>
          </a:p>
          <a:p>
            <a:pPr marL="457200" lvl="0" indent="-457200">
              <a:buFont typeface="+mj-lt"/>
              <a:buAutoNum type="alphaLcParenR"/>
            </a:pPr>
            <a:r>
              <a:rPr lang="fi-FI" dirty="0"/>
              <a:t>Kumpi luokkahuone on suurempi </a:t>
            </a:r>
            <a:r>
              <a:rPr lang="fi-FI"/>
              <a:t>luokan oppilasmäärään </a:t>
            </a:r>
            <a:r>
              <a:rPr lang="fi-FI" dirty="0"/>
              <a:t>nähden, </a:t>
            </a:r>
            <a:br>
              <a:rPr lang="fi-FI" dirty="0"/>
            </a:br>
            <a:r>
              <a:rPr lang="fi-FI" dirty="0"/>
              <a:t>kun Lauran luokalla on 25 oppilasta?</a:t>
            </a:r>
            <a:endParaRPr lang="fi-FI" b="1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449F3E7-0741-49FB-ACD1-2B281D7A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7846A06-5DF9-4D35-AE22-6927670C5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BED78A4-45DF-4F49-97C2-7EBFFEB21DE4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5786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6EADE-BB3B-45AF-B996-04F76EB9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lukua ajattelen?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5943D8-8C0D-4876-967C-6F070FC5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3797982"/>
          </a:xfrm>
        </p:spPr>
        <p:txBody>
          <a:bodyPr>
            <a:normAutofit/>
          </a:bodyPr>
          <a:lstStyle/>
          <a:p>
            <a:pPr lvl="0"/>
            <a:r>
              <a:rPr lang="fi-FI" sz="2800" dirty="0"/>
              <a:t>Minulla on mielessäni kolminumeroinen luku, </a:t>
            </a:r>
            <a:br>
              <a:rPr lang="fi-FI" sz="2800" dirty="0"/>
            </a:br>
            <a:r>
              <a:rPr lang="fi-FI" sz="2800" dirty="0"/>
              <a:t>joka on suurempi kuin 700. </a:t>
            </a:r>
          </a:p>
          <a:p>
            <a:pPr lvl="0"/>
            <a:r>
              <a:rPr lang="fi-FI" sz="2800" dirty="0"/>
              <a:t>Luvun jokainen numero on parillinen. </a:t>
            </a:r>
          </a:p>
          <a:p>
            <a:r>
              <a:rPr lang="fi-FI" sz="2800" dirty="0"/>
              <a:t>Sen numeroista jotkut ovat samoja. </a:t>
            </a:r>
          </a:p>
          <a:p>
            <a:r>
              <a:rPr lang="fi-FI" sz="2800" dirty="0"/>
              <a:t>Lukuni numeroiden summa on 16.</a:t>
            </a:r>
          </a:p>
          <a:p>
            <a:r>
              <a:rPr lang="fi-FI" sz="2800" dirty="0"/>
              <a:t>Lukuni likiarvo kymmenien tarkkuudella on 840.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8889695-078A-40EE-A604-BB511586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DAEFE2E-2D6A-4DD6-B547-6911EE6022BA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2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5354565-028C-452C-905F-962A1C5482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A1933BA3-7DBD-472B-9CD4-C0F7470ABCE2}"/>
              </a:ext>
            </a:extLst>
          </p:cNvPr>
          <p:cNvSpPr/>
          <p:nvPr/>
        </p:nvSpPr>
        <p:spPr>
          <a:xfrm>
            <a:off x="641019" y="5170215"/>
            <a:ext cx="7807021" cy="999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AC6EE3B-2A5F-4726-B72A-5DBBC22A65DB}"/>
              </a:ext>
            </a:extLst>
          </p:cNvPr>
          <p:cNvSpPr/>
          <p:nvPr/>
        </p:nvSpPr>
        <p:spPr>
          <a:xfrm>
            <a:off x="641019" y="3310467"/>
            <a:ext cx="7807021" cy="999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auttaa laskemisessa?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1019" y="1925045"/>
            <a:ext cx="2556488" cy="421912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 +   4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30 + 40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latin typeface="Calibri" panose="020F0502020204030204" pitchFamily="34" charset="0"/>
              </a:rPr>
              <a:t>300 + 400 = </a:t>
            </a: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13 +   4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latin typeface="Calibri" panose="020F0502020204030204" pitchFamily="34" charset="0"/>
              </a:rPr>
              <a:t>130 +   40 = </a:t>
            </a: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endParaRPr lang="fi-FI" altLang="fi-FI" sz="2400" dirty="0"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13 + 24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latin typeface="Calibri" panose="020F0502020204030204" pitchFamily="34" charset="0"/>
              </a:rPr>
              <a:t>130 + 240 = </a:t>
            </a: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endParaRPr lang="fi-FI" altLang="fi-FI" sz="2400" dirty="0"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53 + 34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latin typeface="Calibri" panose="020F0502020204030204" pitchFamily="34" charset="0"/>
              </a:rPr>
              <a:t>530 + 340 = </a:t>
            </a: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endParaRPr lang="fi-FI" altLang="fi-FI" sz="3200" dirty="0"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rgbClr val="8496B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i-FI" altLang="fi-F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80708" y="1925043"/>
            <a:ext cx="2479768" cy="4219120"/>
          </a:xfrm>
          <a:prstGeom prst="rect">
            <a:avLst/>
          </a:prstGeom>
          <a:noFill/>
          <a:ln w="19050">
            <a:solidFill>
              <a:srgbClr val="E36C0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7 –   4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70 – 40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latin typeface="Calibri" panose="020F0502020204030204" pitchFamily="34" charset="0"/>
              </a:rPr>
              <a:t>700 – 400 = </a:t>
            </a: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endParaRPr lang="fi-FI" altLang="fi-FI" sz="2400" dirty="0"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17 –   4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latin typeface="Calibri" panose="020F0502020204030204" pitchFamily="34" charset="0"/>
              </a:rPr>
              <a:t>170 –   40 = </a:t>
            </a: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endParaRPr lang="fi-FI" altLang="fi-FI" sz="2400" dirty="0"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i-FI" altLang="fi-FI" sz="2400" dirty="0">
                <a:latin typeface="Calibri" panose="020F0502020204030204" pitchFamily="34" charset="0"/>
              </a:rPr>
              <a:t>3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7 –  13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latin typeface="Calibri" panose="020F0502020204030204" pitchFamily="34" charset="0"/>
              </a:rPr>
              <a:t>370 –  130 = </a:t>
            </a: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endParaRPr lang="fi-FI" altLang="fi-FI" sz="2400" dirty="0">
              <a:latin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87 – 53 =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latin typeface="Calibri" panose="020F0502020204030204" pitchFamily="34" charset="0"/>
              </a:rPr>
              <a:t>870 – 530 = </a:t>
            </a: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endParaRPr lang="fi-FI" altLang="fi-FI" sz="3200" dirty="0"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i-FI" altLang="fi-FI" sz="2400" b="0" i="0" u="none" strike="noStrike" cap="none" normalizeH="0" baseline="0" dirty="0">
              <a:ln>
                <a:noFill/>
              </a:ln>
              <a:solidFill>
                <a:srgbClr val="8496B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i-FI" altLang="fi-F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886992" y="1925043"/>
            <a:ext cx="2561048" cy="4219120"/>
          </a:xfrm>
          <a:prstGeom prst="rect">
            <a:avLst/>
          </a:prstGeom>
          <a:noFill/>
          <a:ln w="19050">
            <a:solidFill>
              <a:srgbClr val="680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+   4 =   7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+ 40 = 70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 </a:t>
            </a:r>
            <a:r>
              <a:rPr lang="fi-FI" altLang="fi-FI" sz="2400" dirty="0">
                <a:latin typeface="Calibri" panose="020F0502020204030204" pitchFamily="34" charset="0"/>
              </a:rPr>
              <a:t>+ 400 = 700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+   4 = 17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r>
              <a:rPr lang="fi-FI" altLang="fi-FI" sz="2400" dirty="0">
                <a:latin typeface="Calibri" panose="020F0502020204030204" pitchFamily="34" charset="0"/>
              </a:rPr>
              <a:t> +   40 = 170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–   13 = 24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</a:t>
            </a:r>
            <a:r>
              <a:rPr lang="fi-FI" altLang="fi-FI" sz="2400" dirty="0">
                <a:latin typeface="Calibri" panose="020F0502020204030204" pitchFamily="34" charset="0"/>
              </a:rPr>
              <a:t>  –   130 = 240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rgbClr val="8496B0"/>
                </a:solidFill>
                <a:effectLst/>
                <a:latin typeface="Calibri" panose="020F0502020204030204" pitchFamily="34" charset="0"/>
              </a:rPr>
              <a:t>____ </a:t>
            </a:r>
            <a:r>
              <a:rPr kumimoji="0" lang="fi-FI" alt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–   53 = 34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fi-FI" altLang="fi-FI" sz="2400" dirty="0">
                <a:solidFill>
                  <a:srgbClr val="8496B0"/>
                </a:solidFill>
                <a:latin typeface="Calibri" panose="020F0502020204030204" pitchFamily="34" charset="0"/>
              </a:rPr>
              <a:t>____ </a:t>
            </a:r>
            <a:r>
              <a:rPr lang="fi-FI" altLang="fi-FI" sz="2400" dirty="0">
                <a:latin typeface="Calibri" panose="020F0502020204030204" pitchFamily="34" charset="0"/>
              </a:rPr>
              <a:t> –   530 = 340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7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504BEB-2EB2-4815-8506-3F94FA4B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Pyöräretkellä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206BF-9D5E-4013-ABE9-275260AB8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Kokkosen perhe lähti neljän päivän pyöräretkelle. </a:t>
            </a:r>
            <a:br>
              <a:rPr lang="fi-FI" dirty="0"/>
            </a:br>
            <a:r>
              <a:rPr lang="fi-FI" dirty="0"/>
              <a:t>Ensimmäisenä päivänä he ajoivat 67 km, </a:t>
            </a:r>
            <a:br>
              <a:rPr lang="fi-FI" dirty="0"/>
            </a:br>
            <a:r>
              <a:rPr lang="fi-FI" dirty="0"/>
              <a:t>toisena päivänä 45 km. </a:t>
            </a:r>
            <a:br>
              <a:rPr lang="fi-FI" dirty="0"/>
            </a:br>
            <a:r>
              <a:rPr lang="fi-FI" dirty="0"/>
              <a:t>Kolmantena ja neljäntenä päivänä heillä oli yhtä pitkä matka. </a:t>
            </a:r>
            <a:br>
              <a:rPr lang="fi-FI" dirty="0"/>
            </a:br>
            <a:r>
              <a:rPr lang="fi-FI" dirty="0"/>
              <a:t>Koko retken aikana he ajoivat yhteensä 206 km. </a:t>
            </a:r>
            <a:br>
              <a:rPr lang="fi-FI" dirty="0"/>
            </a:br>
            <a:r>
              <a:rPr lang="fi-FI" dirty="0"/>
              <a:t>Mikä oli matkan pituus neljäntenä päivänä?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F7D8F1-79AC-45AD-8099-76F7C240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F5ECE0-51A2-49EB-82FF-E2FD047422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BA85B8D-73B8-4FDF-8259-10B86B99542F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191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B062B-C83C-4229-AB6B-D0E7898A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kohdataan?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C11EC7-1588-4B6A-9463-93C45E81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Eräs kaupunki sijaitsee 540 km itään eräästä toisesta kaupungista. Näistä kahdesta kaupungista lähtee kaksi autoa yhtä aikaa: </a:t>
            </a:r>
            <a:br>
              <a:rPr lang="fi-FI" dirty="0"/>
            </a:br>
            <a:r>
              <a:rPr lang="fi-FI" dirty="0"/>
              <a:t>toinen itään matkaten 80 km tunnissa, </a:t>
            </a:r>
            <a:br>
              <a:rPr lang="fi-FI" dirty="0"/>
            </a:br>
            <a:r>
              <a:rPr lang="fi-FI" dirty="0"/>
              <a:t>toinen kohti länttä ajaen 100 km tunnissa. </a:t>
            </a:r>
          </a:p>
          <a:p>
            <a:endParaRPr lang="fi-FI" dirty="0"/>
          </a:p>
          <a:p>
            <a:r>
              <a:rPr lang="fi-FI" dirty="0"/>
              <a:t>				</a:t>
            </a:r>
            <a:br>
              <a:rPr lang="fi-FI" dirty="0"/>
            </a:br>
            <a:endParaRPr lang="fi-FI" dirty="0"/>
          </a:p>
          <a:p>
            <a:endParaRPr lang="fi-FI" dirty="0"/>
          </a:p>
          <a:p>
            <a:r>
              <a:rPr lang="fi-FI" dirty="0"/>
              <a:t>Milloin autot kohtaavat? </a:t>
            </a:r>
            <a:br>
              <a:rPr lang="fi-FI" dirty="0"/>
            </a:br>
            <a:r>
              <a:rPr lang="fi-FI" dirty="0"/>
              <a:t>Kuinka kaukana ne saattavat olla toisistaan 1, 2, 3, … tunnin kuluttua lähdöstä laskettuna?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12A445-1E09-49F6-B129-3D34E9C6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46A941-41B7-4B53-B768-EA181AED3E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99CA931-63DC-42E5-B5D1-9FD09B575FE5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5</a:t>
            </a:r>
          </a:p>
        </p:txBody>
      </p: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81D5462C-7BD9-4E2A-A3DD-E8A502F2F96E}"/>
              </a:ext>
            </a:extLst>
          </p:cNvPr>
          <p:cNvGrpSpPr/>
          <p:nvPr/>
        </p:nvGrpSpPr>
        <p:grpSpPr>
          <a:xfrm>
            <a:off x="967154" y="3337106"/>
            <a:ext cx="5043383" cy="204966"/>
            <a:chOff x="1130710" y="3337106"/>
            <a:chExt cx="6770455" cy="204966"/>
          </a:xfrm>
        </p:grpSpPr>
        <p:cxnSp>
          <p:nvCxnSpPr>
            <p:cNvPr id="8" name="Suora yhdysviiva 7">
              <a:extLst>
                <a:ext uri="{FF2B5EF4-FFF2-40B4-BE49-F238E27FC236}">
                  <a16:creationId xmlns:a16="http://schemas.microsoft.com/office/drawing/2014/main" id="{2E66D88E-F791-478F-B9C3-B45CF895DE4E}"/>
                </a:ext>
              </a:extLst>
            </p:cNvPr>
            <p:cNvCxnSpPr/>
            <p:nvPr/>
          </p:nvCxnSpPr>
          <p:spPr>
            <a:xfrm>
              <a:off x="1130710" y="3429000"/>
              <a:ext cx="6764593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uora yhdysviiva 8">
              <a:extLst>
                <a:ext uri="{FF2B5EF4-FFF2-40B4-BE49-F238E27FC236}">
                  <a16:creationId xmlns:a16="http://schemas.microsoft.com/office/drawing/2014/main" id="{232D3F57-40FA-4076-B001-AFCC88231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5460" y="3342968"/>
              <a:ext cx="0" cy="19910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uora yhdysviiva 13">
              <a:extLst>
                <a:ext uri="{FF2B5EF4-FFF2-40B4-BE49-F238E27FC236}">
                  <a16:creationId xmlns:a16="http://schemas.microsoft.com/office/drawing/2014/main" id="{DF381A2A-99DE-4252-8D06-9FA398EC2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1165" y="3337106"/>
              <a:ext cx="0" cy="19910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A89AD40D-89B8-4AE5-966C-C7943C03D4E8}"/>
              </a:ext>
            </a:extLst>
          </p:cNvPr>
          <p:cNvCxnSpPr>
            <a:cxnSpLocks/>
          </p:cNvCxnSpPr>
          <p:nvPr/>
        </p:nvCxnSpPr>
        <p:spPr>
          <a:xfrm flipV="1">
            <a:off x="1696444" y="3337106"/>
            <a:ext cx="0" cy="199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" name="Kuva 19">
            <a:extLst>
              <a:ext uri="{FF2B5EF4-FFF2-40B4-BE49-F238E27FC236}">
                <a16:creationId xmlns:a16="http://schemas.microsoft.com/office/drawing/2014/main" id="{40F1116E-952A-4E56-A20B-73EBA50F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44" y="3128562"/>
            <a:ext cx="432000" cy="216675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3FA87067-FD51-4504-BFB8-2EC8A8DE2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82816" y="3086389"/>
            <a:ext cx="432000" cy="216675"/>
          </a:xfrm>
          <a:prstGeom prst="rect">
            <a:avLst/>
          </a:prstGeom>
        </p:spPr>
      </p:pic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7C2FE535-00CE-4532-BCBC-7410262042F2}"/>
              </a:ext>
            </a:extLst>
          </p:cNvPr>
          <p:cNvCxnSpPr>
            <a:cxnSpLocks/>
          </p:cNvCxnSpPr>
          <p:nvPr/>
        </p:nvCxnSpPr>
        <p:spPr>
          <a:xfrm flipV="1">
            <a:off x="2399828" y="3319522"/>
            <a:ext cx="0" cy="199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214C103D-7D04-4AC5-859D-F3CE7A71461F}"/>
              </a:ext>
            </a:extLst>
          </p:cNvPr>
          <p:cNvCxnSpPr>
            <a:cxnSpLocks/>
          </p:cNvCxnSpPr>
          <p:nvPr/>
        </p:nvCxnSpPr>
        <p:spPr>
          <a:xfrm flipV="1">
            <a:off x="3126659" y="3307798"/>
            <a:ext cx="0" cy="199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0955B465-A08F-44EB-9EAF-C8AB12194071}"/>
              </a:ext>
            </a:extLst>
          </p:cNvPr>
          <p:cNvCxnSpPr>
            <a:cxnSpLocks/>
          </p:cNvCxnSpPr>
          <p:nvPr/>
        </p:nvCxnSpPr>
        <p:spPr>
          <a:xfrm flipV="1">
            <a:off x="4070368" y="3307798"/>
            <a:ext cx="0" cy="199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6C6457C4-181C-4FC3-8906-1D06BC8DC2D6}"/>
              </a:ext>
            </a:extLst>
          </p:cNvPr>
          <p:cNvCxnSpPr>
            <a:cxnSpLocks/>
          </p:cNvCxnSpPr>
          <p:nvPr/>
        </p:nvCxnSpPr>
        <p:spPr>
          <a:xfrm flipV="1">
            <a:off x="5037522" y="3307798"/>
            <a:ext cx="0" cy="199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7CF8CECE-AEF4-4370-A992-27AA6718FF73}"/>
              </a:ext>
            </a:extLst>
          </p:cNvPr>
          <p:cNvCxnSpPr>
            <a:cxnSpLocks/>
          </p:cNvCxnSpPr>
          <p:nvPr/>
        </p:nvCxnSpPr>
        <p:spPr>
          <a:xfrm flipV="1">
            <a:off x="6010537" y="3307798"/>
            <a:ext cx="0" cy="199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F2E149ED-1635-42BD-ACFC-3855BA40C27C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1A1CCF84-9633-4D1C-B9DF-945CA2189CF8}"/>
              </a:ext>
            </a:extLst>
          </p:cNvPr>
          <p:cNvSpPr txBox="1"/>
          <p:nvPr/>
        </p:nvSpPr>
        <p:spPr>
          <a:xfrm>
            <a:off x="994902" y="3501608"/>
            <a:ext cx="657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80 km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58F420BD-738D-42FF-9A22-DB6C1D0F608B}"/>
              </a:ext>
            </a:extLst>
          </p:cNvPr>
          <p:cNvSpPr txBox="1"/>
          <p:nvPr/>
        </p:nvSpPr>
        <p:spPr>
          <a:xfrm>
            <a:off x="1751178" y="3512764"/>
            <a:ext cx="657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80 km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8B676B96-5857-4135-A47B-5733385642B3}"/>
              </a:ext>
            </a:extLst>
          </p:cNvPr>
          <p:cNvSpPr txBox="1"/>
          <p:nvPr/>
        </p:nvSpPr>
        <p:spPr>
          <a:xfrm>
            <a:off x="2436842" y="3512764"/>
            <a:ext cx="657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80 km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FE286867-68F3-4DF2-A026-1435C17CBBBF}"/>
              </a:ext>
            </a:extLst>
          </p:cNvPr>
          <p:cNvSpPr txBox="1"/>
          <p:nvPr/>
        </p:nvSpPr>
        <p:spPr>
          <a:xfrm>
            <a:off x="3224553" y="3512764"/>
            <a:ext cx="76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100 km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3F1F538D-1EAA-4715-B28D-67A01D78C925}"/>
              </a:ext>
            </a:extLst>
          </p:cNvPr>
          <p:cNvSpPr txBox="1"/>
          <p:nvPr/>
        </p:nvSpPr>
        <p:spPr>
          <a:xfrm>
            <a:off x="4179324" y="3510874"/>
            <a:ext cx="76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100 km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5135FF2-CAD0-495C-9CBE-8EE1E45C0563}"/>
              </a:ext>
            </a:extLst>
          </p:cNvPr>
          <p:cNvSpPr txBox="1"/>
          <p:nvPr/>
        </p:nvSpPr>
        <p:spPr>
          <a:xfrm>
            <a:off x="5149812" y="3503311"/>
            <a:ext cx="76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100 km</a:t>
            </a:r>
          </a:p>
        </p:txBody>
      </p: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97785070-8425-4241-BD84-3520F93B0453}"/>
              </a:ext>
            </a:extLst>
          </p:cNvPr>
          <p:cNvCxnSpPr/>
          <p:nvPr/>
        </p:nvCxnSpPr>
        <p:spPr>
          <a:xfrm>
            <a:off x="994902" y="4088790"/>
            <a:ext cx="50199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iruutu 42">
            <a:extLst>
              <a:ext uri="{FF2B5EF4-FFF2-40B4-BE49-F238E27FC236}">
                <a16:creationId xmlns:a16="http://schemas.microsoft.com/office/drawing/2014/main" id="{7CAC27F2-379C-4525-85E6-D07A80B85A4E}"/>
              </a:ext>
            </a:extLst>
          </p:cNvPr>
          <p:cNvSpPr txBox="1"/>
          <p:nvPr/>
        </p:nvSpPr>
        <p:spPr>
          <a:xfrm>
            <a:off x="3227149" y="4137492"/>
            <a:ext cx="764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540 km</a:t>
            </a:r>
          </a:p>
        </p:txBody>
      </p:sp>
    </p:spTree>
    <p:extLst>
      <p:ext uri="{BB962C8B-B14F-4D97-AF65-F5344CB8AC3E}">
        <p14:creationId xmlns:p14="http://schemas.microsoft.com/office/powerpoint/2010/main" val="4590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C1FA90-0DCB-462D-B6DE-69A00FB5A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256 kirjainta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DD838D-8BA5-46EC-BB3A-696FC646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 </a:t>
            </a:r>
            <a:endParaRPr lang="fi-FI" b="1" dirty="0"/>
          </a:p>
          <a:p>
            <a:pPr lvl="0"/>
            <a:r>
              <a:rPr lang="fi-FI" dirty="0"/>
              <a:t>Eräässä runossa oli 256 kirjainta. </a:t>
            </a:r>
            <a:br>
              <a:rPr lang="fi-FI" dirty="0"/>
            </a:br>
            <a:r>
              <a:rPr lang="fi-FI" dirty="0"/>
              <a:t>Runon neljässä säkeessä oli melkein täsmälleen saman verran kirjaimia. Kuinka monta kirjainta mahtoi olla yhdessä säkeessä? </a:t>
            </a:r>
            <a:br>
              <a:rPr lang="fi-FI" dirty="0"/>
            </a:br>
            <a:r>
              <a:rPr lang="fi-FI" dirty="0"/>
              <a:t>Arvioi ensin, laske sitten. </a:t>
            </a:r>
            <a:endParaRPr lang="fi-FI" b="1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57641F-07E9-44F9-9D9D-BDBADEC3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66EF6B5-CE08-4A93-B6F9-0D0A425850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EBE22D9-3991-4F9D-81C1-64360ACEBA44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807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3699" y="346506"/>
            <a:ext cx="8420099" cy="1102094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r>
              <a:rPr lang="fi-FI" sz="3200" dirty="0"/>
              <a:t>Merkitse 300, 600, 900, 150 ja 750 lukusuorille.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64143" y="5406903"/>
            <a:ext cx="689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Mitkä ovat lukujen ykkösnaapurit, kymmennaapurit ja satanaapurit?</a:t>
            </a:r>
          </a:p>
          <a:p>
            <a:r>
              <a:rPr lang="fi-FI" dirty="0"/>
              <a:t>Mitkä luvut ovat näitä lukuja 100 pienempiä ja </a:t>
            </a:r>
            <a:r>
              <a:rPr lang="fi-FI"/>
              <a:t>100 suurempia?</a:t>
            </a:r>
            <a:endParaRPr lang="fi-FI" dirty="0"/>
          </a:p>
        </p:txBody>
      </p:sp>
      <p:sp>
        <p:nvSpPr>
          <p:cNvPr id="8" name="Rectangle 12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pSp>
        <p:nvGrpSpPr>
          <p:cNvPr id="9" name="Group 1"/>
          <p:cNvGrpSpPr>
            <a:grpSpLocks noChangeAspect="1"/>
          </p:cNvGrpSpPr>
          <p:nvPr/>
        </p:nvGrpSpPr>
        <p:grpSpPr bwMode="auto">
          <a:xfrm>
            <a:off x="152400" y="2270153"/>
            <a:ext cx="8469086" cy="1366680"/>
            <a:chOff x="709" y="3090"/>
            <a:chExt cx="10649" cy="2227"/>
          </a:xfrm>
        </p:grpSpPr>
        <p:sp>
          <p:nvSpPr>
            <p:cNvPr id="10" name="AutoShape 127"/>
            <p:cNvSpPr>
              <a:spLocks noChangeAspect="1" noChangeArrowheads="1" noTextEdit="1"/>
            </p:cNvSpPr>
            <p:nvPr/>
          </p:nvSpPr>
          <p:spPr bwMode="auto">
            <a:xfrm>
              <a:off x="709" y="3090"/>
              <a:ext cx="10649" cy="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AutoShape 126"/>
            <p:cNvSpPr>
              <a:spLocks noChangeShapeType="1"/>
            </p:cNvSpPr>
            <p:nvPr/>
          </p:nvSpPr>
          <p:spPr bwMode="auto">
            <a:xfrm>
              <a:off x="1429" y="3684"/>
              <a:ext cx="9499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AutoShape 125"/>
            <p:cNvSpPr>
              <a:spLocks noChangeShapeType="1"/>
            </p:cNvSpPr>
            <p:nvPr/>
          </p:nvSpPr>
          <p:spPr bwMode="auto">
            <a:xfrm>
              <a:off x="1499" y="3539"/>
              <a:ext cx="1" cy="33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AutoShape 124"/>
            <p:cNvSpPr>
              <a:spLocks noChangeShapeType="1"/>
            </p:cNvSpPr>
            <p:nvPr/>
          </p:nvSpPr>
          <p:spPr bwMode="auto">
            <a:xfrm>
              <a:off x="2240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AutoShape 123"/>
            <p:cNvSpPr>
              <a:spLocks noChangeShapeType="1"/>
            </p:cNvSpPr>
            <p:nvPr/>
          </p:nvSpPr>
          <p:spPr bwMode="auto">
            <a:xfrm>
              <a:off x="2060" y="3653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AutoShape 122"/>
            <p:cNvSpPr>
              <a:spLocks noChangeShapeType="1"/>
            </p:cNvSpPr>
            <p:nvPr/>
          </p:nvSpPr>
          <p:spPr bwMode="auto">
            <a:xfrm>
              <a:off x="2157" y="3654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AutoShape 121"/>
            <p:cNvSpPr>
              <a:spLocks noChangeShapeType="1"/>
            </p:cNvSpPr>
            <p:nvPr/>
          </p:nvSpPr>
          <p:spPr bwMode="auto">
            <a:xfrm>
              <a:off x="2332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7" name="Group 110"/>
            <p:cNvGrpSpPr>
              <a:grpSpLocks/>
            </p:cNvGrpSpPr>
            <p:nvPr/>
          </p:nvGrpSpPr>
          <p:grpSpPr bwMode="auto">
            <a:xfrm>
              <a:off x="1591" y="3537"/>
              <a:ext cx="839" cy="334"/>
              <a:chOff x="1317" y="11322"/>
              <a:chExt cx="1087" cy="720"/>
            </a:xfrm>
          </p:grpSpPr>
          <p:sp>
            <p:nvSpPr>
              <p:cNvPr id="126" name="AutoShape 120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7" name="AutoShape 119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8" name="AutoShape 118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9" name="AutoShape 117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0" name="AutoShape 116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1" name="AutoShape 115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2" name="AutoShape 114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3" name="AutoShape 113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4" name="AutoShape 112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35" name="AutoShape 111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8" name="Group 99"/>
            <p:cNvGrpSpPr>
              <a:grpSpLocks/>
            </p:cNvGrpSpPr>
            <p:nvPr/>
          </p:nvGrpSpPr>
          <p:grpSpPr bwMode="auto">
            <a:xfrm>
              <a:off x="2519" y="3539"/>
              <a:ext cx="838" cy="334"/>
              <a:chOff x="1317" y="11322"/>
              <a:chExt cx="1087" cy="720"/>
            </a:xfrm>
          </p:grpSpPr>
          <p:sp>
            <p:nvSpPr>
              <p:cNvPr id="116" name="AutoShape 109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7" name="AutoShape 108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8" name="AutoShape 107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9" name="AutoShape 106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0" name="AutoShape 105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1" name="AutoShape 104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2" name="AutoShape 103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3" name="AutoShape 102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4" name="AutoShape 101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5" name="AutoShape 100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9" name="Group 88"/>
            <p:cNvGrpSpPr>
              <a:grpSpLocks/>
            </p:cNvGrpSpPr>
            <p:nvPr/>
          </p:nvGrpSpPr>
          <p:grpSpPr bwMode="auto">
            <a:xfrm>
              <a:off x="3439" y="3537"/>
              <a:ext cx="839" cy="334"/>
              <a:chOff x="1317" y="11322"/>
              <a:chExt cx="1087" cy="720"/>
            </a:xfrm>
          </p:grpSpPr>
          <p:sp>
            <p:nvSpPr>
              <p:cNvPr id="106" name="AutoShape 98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7" name="AutoShape 97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8" name="AutoShape 96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9" name="AutoShape 95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0" name="AutoShape 94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1" name="AutoShape 93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2" name="AutoShape 92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3" name="AutoShape 91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4" name="AutoShape 90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5" name="AutoShape 89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4368" y="3537"/>
              <a:ext cx="838" cy="334"/>
              <a:chOff x="1317" y="11322"/>
              <a:chExt cx="1087" cy="720"/>
            </a:xfrm>
          </p:grpSpPr>
          <p:sp>
            <p:nvSpPr>
              <p:cNvPr id="96" name="AutoShape 87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7" name="AutoShape 86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8" name="AutoShape 85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9" name="AutoShape 84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0" name="AutoShape 83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1" name="AutoShape 82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" name="AutoShape 81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3" name="AutoShape 80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4" name="AutoShape 79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5" name="AutoShape 78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5296" y="3539"/>
              <a:ext cx="839" cy="334"/>
              <a:chOff x="1317" y="11322"/>
              <a:chExt cx="1087" cy="720"/>
            </a:xfrm>
          </p:grpSpPr>
          <p:sp>
            <p:nvSpPr>
              <p:cNvPr id="86" name="AutoShape 76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7" name="AutoShape 75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8" name="AutoShape 74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9" name="AutoShape 73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0" name="AutoShape 72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1" name="AutoShape 71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2" name="AutoShape 70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3" name="AutoShape 69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4" name="AutoShape 68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5" name="AutoShape 67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2" name="Group 55"/>
            <p:cNvGrpSpPr>
              <a:grpSpLocks/>
            </p:cNvGrpSpPr>
            <p:nvPr/>
          </p:nvGrpSpPr>
          <p:grpSpPr bwMode="auto">
            <a:xfrm>
              <a:off x="6217" y="3537"/>
              <a:ext cx="838" cy="334"/>
              <a:chOff x="1317" y="11322"/>
              <a:chExt cx="1087" cy="720"/>
            </a:xfrm>
          </p:grpSpPr>
          <p:sp>
            <p:nvSpPr>
              <p:cNvPr id="76" name="AutoShape 65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7" name="AutoShape 64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8" name="AutoShape 63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9" name="AutoShape 62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AutoShape 61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AutoShape 60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2" name="AutoShape 59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3" name="AutoShape 58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4" name="AutoShape 57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5" name="AutoShape 56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3" name="Group 44"/>
            <p:cNvGrpSpPr>
              <a:grpSpLocks/>
            </p:cNvGrpSpPr>
            <p:nvPr/>
          </p:nvGrpSpPr>
          <p:grpSpPr bwMode="auto">
            <a:xfrm>
              <a:off x="7147" y="3537"/>
              <a:ext cx="839" cy="334"/>
              <a:chOff x="1317" y="11322"/>
              <a:chExt cx="1087" cy="720"/>
            </a:xfrm>
          </p:grpSpPr>
          <p:sp>
            <p:nvSpPr>
              <p:cNvPr id="66" name="AutoShape 54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7" name="AutoShape 53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8" name="AutoShape 52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9" name="AutoShape 51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AutoShape 50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AutoShape 49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2" name="AutoShape 48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AutoShape 47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4" name="AutoShape 46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5" name="AutoShape 45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7972" y="3537"/>
              <a:ext cx="838" cy="334"/>
              <a:chOff x="1317" y="11322"/>
              <a:chExt cx="1087" cy="720"/>
            </a:xfrm>
          </p:grpSpPr>
          <p:sp>
            <p:nvSpPr>
              <p:cNvPr id="56" name="AutoShape 43"/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7" name="AutoShape 42"/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41"/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9" name="AutoShape 40"/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0" name="AutoShape 39"/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1" name="AutoShape 38"/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2" name="AutoShape 37"/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3" name="AutoShape 36"/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4" name="AutoShape 35"/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5" name="AutoShape 34"/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5" name="AutoShape 32"/>
            <p:cNvSpPr>
              <a:spLocks noChangeShapeType="1"/>
            </p:cNvSpPr>
            <p:nvPr/>
          </p:nvSpPr>
          <p:spPr bwMode="auto">
            <a:xfrm>
              <a:off x="9081" y="3647"/>
              <a:ext cx="0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AutoShape 31"/>
            <p:cNvSpPr>
              <a:spLocks noChangeShapeType="1"/>
            </p:cNvSpPr>
            <p:nvPr/>
          </p:nvSpPr>
          <p:spPr bwMode="auto">
            <a:xfrm>
              <a:off x="8900" y="3648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AutoShape 30"/>
            <p:cNvSpPr>
              <a:spLocks noChangeShapeType="1"/>
            </p:cNvSpPr>
            <p:nvPr/>
          </p:nvSpPr>
          <p:spPr bwMode="auto">
            <a:xfrm>
              <a:off x="8998" y="3649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AutoShape 29"/>
            <p:cNvSpPr>
              <a:spLocks noChangeShapeType="1"/>
            </p:cNvSpPr>
            <p:nvPr/>
          </p:nvSpPr>
          <p:spPr bwMode="auto">
            <a:xfrm>
              <a:off x="9174" y="3647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AutoShape 28"/>
            <p:cNvSpPr>
              <a:spLocks noChangeShapeType="1"/>
            </p:cNvSpPr>
            <p:nvPr/>
          </p:nvSpPr>
          <p:spPr bwMode="auto">
            <a:xfrm>
              <a:off x="9271" y="3625"/>
              <a:ext cx="1" cy="1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AutoShape 27"/>
            <p:cNvSpPr>
              <a:spLocks noChangeShapeType="1"/>
            </p:cNvSpPr>
            <p:nvPr/>
          </p:nvSpPr>
          <p:spPr bwMode="auto">
            <a:xfrm flipH="1">
              <a:off x="9736" y="3537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AutoShape 26"/>
            <p:cNvSpPr>
              <a:spLocks noChangeShapeType="1"/>
            </p:cNvSpPr>
            <p:nvPr/>
          </p:nvSpPr>
          <p:spPr bwMode="auto">
            <a:xfrm>
              <a:off x="9551" y="3644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AutoShape 25"/>
            <p:cNvSpPr>
              <a:spLocks noChangeShapeType="1"/>
            </p:cNvSpPr>
            <p:nvPr/>
          </p:nvSpPr>
          <p:spPr bwMode="auto">
            <a:xfrm>
              <a:off x="9370" y="3646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AutoShape 24"/>
            <p:cNvSpPr>
              <a:spLocks noChangeShapeType="1"/>
            </p:cNvSpPr>
            <p:nvPr/>
          </p:nvSpPr>
          <p:spPr bwMode="auto">
            <a:xfrm>
              <a:off x="9468" y="3647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AutoShape 23"/>
            <p:cNvSpPr>
              <a:spLocks noChangeShapeType="1"/>
            </p:cNvSpPr>
            <p:nvPr/>
          </p:nvSpPr>
          <p:spPr bwMode="auto">
            <a:xfrm>
              <a:off x="9642" y="3644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AutoShape 22"/>
            <p:cNvSpPr>
              <a:spLocks noChangeShapeType="1"/>
            </p:cNvSpPr>
            <p:nvPr/>
          </p:nvSpPr>
          <p:spPr bwMode="auto">
            <a:xfrm>
              <a:off x="10023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AutoShape 21"/>
            <p:cNvSpPr>
              <a:spLocks noChangeShapeType="1"/>
            </p:cNvSpPr>
            <p:nvPr/>
          </p:nvSpPr>
          <p:spPr bwMode="auto">
            <a:xfrm>
              <a:off x="9842" y="3653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AutoShape 20"/>
            <p:cNvSpPr>
              <a:spLocks noChangeShapeType="1"/>
            </p:cNvSpPr>
            <p:nvPr/>
          </p:nvSpPr>
          <p:spPr bwMode="auto">
            <a:xfrm>
              <a:off x="9939" y="3654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AutoShape 19"/>
            <p:cNvSpPr>
              <a:spLocks noChangeShapeType="1"/>
            </p:cNvSpPr>
            <p:nvPr/>
          </p:nvSpPr>
          <p:spPr bwMode="auto">
            <a:xfrm>
              <a:off x="10116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AutoShape 18"/>
            <p:cNvSpPr>
              <a:spLocks noChangeShapeType="1"/>
            </p:cNvSpPr>
            <p:nvPr/>
          </p:nvSpPr>
          <p:spPr bwMode="auto">
            <a:xfrm>
              <a:off x="10212" y="3629"/>
              <a:ext cx="1" cy="1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AutoShape 17"/>
            <p:cNvSpPr>
              <a:spLocks noChangeShapeType="1"/>
            </p:cNvSpPr>
            <p:nvPr/>
          </p:nvSpPr>
          <p:spPr bwMode="auto">
            <a:xfrm flipH="1">
              <a:off x="10677" y="3542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AutoShape 16"/>
            <p:cNvSpPr>
              <a:spLocks noChangeShapeType="1"/>
            </p:cNvSpPr>
            <p:nvPr/>
          </p:nvSpPr>
          <p:spPr bwMode="auto">
            <a:xfrm>
              <a:off x="10493" y="3649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AutoShape 15"/>
            <p:cNvSpPr>
              <a:spLocks noChangeShapeType="1"/>
            </p:cNvSpPr>
            <p:nvPr/>
          </p:nvSpPr>
          <p:spPr bwMode="auto">
            <a:xfrm>
              <a:off x="10312" y="3651"/>
              <a:ext cx="0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AutoShape 14"/>
            <p:cNvSpPr>
              <a:spLocks noChangeShapeType="1"/>
            </p:cNvSpPr>
            <p:nvPr/>
          </p:nvSpPr>
          <p:spPr bwMode="auto">
            <a:xfrm>
              <a:off x="10409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AutoShape 13"/>
            <p:cNvSpPr>
              <a:spLocks noChangeShapeType="1"/>
            </p:cNvSpPr>
            <p:nvPr/>
          </p:nvSpPr>
          <p:spPr bwMode="auto">
            <a:xfrm>
              <a:off x="10584" y="3649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1309" y="3810"/>
              <a:ext cx="9960" cy="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0           100         200         300         400         500         600         700       800         900        1000 </a:t>
              </a:r>
              <a:endParaRPr kumimoji="0" lang="fi-FI" altLang="fi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6" name="Group 1"/>
          <p:cNvGrpSpPr>
            <a:grpSpLocks noChangeAspect="1"/>
          </p:cNvGrpSpPr>
          <p:nvPr/>
        </p:nvGrpSpPr>
        <p:grpSpPr bwMode="auto">
          <a:xfrm>
            <a:off x="152400" y="4027580"/>
            <a:ext cx="8469086" cy="1162729"/>
            <a:chOff x="709" y="3090"/>
            <a:chExt cx="10649" cy="2227"/>
          </a:xfrm>
        </p:grpSpPr>
        <p:sp>
          <p:nvSpPr>
            <p:cNvPr id="137" name="AutoShape 127"/>
            <p:cNvSpPr>
              <a:spLocks noChangeAspect="1" noChangeArrowheads="1" noTextEdit="1"/>
            </p:cNvSpPr>
            <p:nvPr/>
          </p:nvSpPr>
          <p:spPr bwMode="auto">
            <a:xfrm>
              <a:off x="709" y="3090"/>
              <a:ext cx="10649" cy="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8" name="AutoShape 126"/>
            <p:cNvSpPr>
              <a:spLocks noChangeShapeType="1"/>
            </p:cNvSpPr>
            <p:nvPr/>
          </p:nvSpPr>
          <p:spPr bwMode="auto">
            <a:xfrm>
              <a:off x="1429" y="3684"/>
              <a:ext cx="9499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9" name="AutoShape 125"/>
            <p:cNvSpPr>
              <a:spLocks noChangeShapeType="1"/>
            </p:cNvSpPr>
            <p:nvPr/>
          </p:nvSpPr>
          <p:spPr bwMode="auto">
            <a:xfrm>
              <a:off x="1499" y="3539"/>
              <a:ext cx="1" cy="33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7" name="AutoShape 17"/>
            <p:cNvSpPr>
              <a:spLocks noChangeShapeType="1"/>
            </p:cNvSpPr>
            <p:nvPr/>
          </p:nvSpPr>
          <p:spPr bwMode="auto">
            <a:xfrm flipH="1">
              <a:off x="10677" y="3542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2" name="Text Box 2"/>
            <p:cNvSpPr txBox="1">
              <a:spLocks noChangeArrowheads="1"/>
            </p:cNvSpPr>
            <p:nvPr/>
          </p:nvSpPr>
          <p:spPr bwMode="auto">
            <a:xfrm>
              <a:off x="1309" y="3810"/>
              <a:ext cx="9960" cy="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          						</a:t>
              </a:r>
              <a:r>
                <a:rPr kumimoji="0" lang="fi-FI" altLang="fi-FI" sz="1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   </a:t>
              </a:r>
              <a:r>
                <a:rPr kumimoji="0" lang="fi-FI" altLang="fi-FI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1000 </a:t>
              </a:r>
              <a:endParaRPr kumimoji="0" lang="fi-FI" altLang="fi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40" name="Tekstiruutu 13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7870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4145" y="572520"/>
            <a:ext cx="7425366" cy="1102094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pPr lvl="0"/>
            <a:r>
              <a:rPr lang="fi-FI" sz="3200" dirty="0"/>
              <a:t>Merkitse luvut lukusuorille.</a:t>
            </a:r>
            <a:br>
              <a:rPr lang="fi-FI" sz="3200" dirty="0"/>
            </a:br>
            <a:r>
              <a:rPr lang="fi-FI" sz="3200" dirty="0"/>
              <a:t>390, 710, 920, 650, 530, 870, 400, 990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8</a:t>
            </a: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37E44B9F-9179-4A4B-8732-2778591DE5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" y="2270153"/>
            <a:ext cx="8469086" cy="1366680"/>
            <a:chOff x="709" y="3090"/>
            <a:chExt cx="10649" cy="2227"/>
          </a:xfrm>
        </p:grpSpPr>
        <p:sp>
          <p:nvSpPr>
            <p:cNvPr id="11" name="AutoShape 127">
              <a:extLst>
                <a:ext uri="{FF2B5EF4-FFF2-40B4-BE49-F238E27FC236}">
                  <a16:creationId xmlns:a16="http://schemas.microsoft.com/office/drawing/2014/main" id="{F531DA27-1AE7-4BB2-9FED-285B9CA267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09" y="3090"/>
              <a:ext cx="10649" cy="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AutoShape 126">
              <a:extLst>
                <a:ext uri="{FF2B5EF4-FFF2-40B4-BE49-F238E27FC236}">
                  <a16:creationId xmlns:a16="http://schemas.microsoft.com/office/drawing/2014/main" id="{2244BFEA-DE8B-4A73-8370-561146EB3A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684"/>
              <a:ext cx="9499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AutoShape 125">
              <a:extLst>
                <a:ext uri="{FF2B5EF4-FFF2-40B4-BE49-F238E27FC236}">
                  <a16:creationId xmlns:a16="http://schemas.microsoft.com/office/drawing/2014/main" id="{142B8D42-359D-4889-9CCF-BECF73880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9" y="3539"/>
              <a:ext cx="1" cy="33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AutoShape 124">
              <a:extLst>
                <a:ext uri="{FF2B5EF4-FFF2-40B4-BE49-F238E27FC236}">
                  <a16:creationId xmlns:a16="http://schemas.microsoft.com/office/drawing/2014/main" id="{A41E0C0E-4FDA-4699-9A99-CCA01FF7F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AutoShape 123">
              <a:extLst>
                <a:ext uri="{FF2B5EF4-FFF2-40B4-BE49-F238E27FC236}">
                  <a16:creationId xmlns:a16="http://schemas.microsoft.com/office/drawing/2014/main" id="{7DAD4DFD-386B-49A3-AB0E-652FEF5F6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3653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AutoShape 122">
              <a:extLst>
                <a:ext uri="{FF2B5EF4-FFF2-40B4-BE49-F238E27FC236}">
                  <a16:creationId xmlns:a16="http://schemas.microsoft.com/office/drawing/2014/main" id="{5D8B6C5A-4109-43AE-B941-CD365EEE1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7" y="3654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AutoShape 121">
              <a:extLst>
                <a:ext uri="{FF2B5EF4-FFF2-40B4-BE49-F238E27FC236}">
                  <a16:creationId xmlns:a16="http://schemas.microsoft.com/office/drawing/2014/main" id="{451DA4EF-A044-4650-BA15-C1CC83DF2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10">
              <a:extLst>
                <a:ext uri="{FF2B5EF4-FFF2-40B4-BE49-F238E27FC236}">
                  <a16:creationId xmlns:a16="http://schemas.microsoft.com/office/drawing/2014/main" id="{2C944335-B3FF-46E9-88ED-1AF4B1B02B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1" y="3537"/>
              <a:ext cx="839" cy="334"/>
              <a:chOff x="1317" y="11322"/>
              <a:chExt cx="1087" cy="720"/>
            </a:xfrm>
          </p:grpSpPr>
          <p:sp>
            <p:nvSpPr>
              <p:cNvPr id="117" name="AutoShape 120">
                <a:extLst>
                  <a:ext uri="{FF2B5EF4-FFF2-40B4-BE49-F238E27FC236}">
                    <a16:creationId xmlns:a16="http://schemas.microsoft.com/office/drawing/2014/main" id="{FB82A297-69D2-41CE-9A44-FFDA90FE5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8" name="AutoShape 119">
                <a:extLst>
                  <a:ext uri="{FF2B5EF4-FFF2-40B4-BE49-F238E27FC236}">
                    <a16:creationId xmlns:a16="http://schemas.microsoft.com/office/drawing/2014/main" id="{00FEA11C-7F00-4B1B-B722-B1425BA15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9" name="AutoShape 118">
                <a:extLst>
                  <a:ext uri="{FF2B5EF4-FFF2-40B4-BE49-F238E27FC236}">
                    <a16:creationId xmlns:a16="http://schemas.microsoft.com/office/drawing/2014/main" id="{6DBC515D-C880-45DD-A265-60B4E3041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0" name="AutoShape 117">
                <a:extLst>
                  <a:ext uri="{FF2B5EF4-FFF2-40B4-BE49-F238E27FC236}">
                    <a16:creationId xmlns:a16="http://schemas.microsoft.com/office/drawing/2014/main" id="{49ABF652-218F-4191-9365-E454E4C1F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1" name="AutoShape 116">
                <a:extLst>
                  <a:ext uri="{FF2B5EF4-FFF2-40B4-BE49-F238E27FC236}">
                    <a16:creationId xmlns:a16="http://schemas.microsoft.com/office/drawing/2014/main" id="{0088B5AB-25F1-4DEB-BED3-F1D2B300D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2" name="AutoShape 115">
                <a:extLst>
                  <a:ext uri="{FF2B5EF4-FFF2-40B4-BE49-F238E27FC236}">
                    <a16:creationId xmlns:a16="http://schemas.microsoft.com/office/drawing/2014/main" id="{55E6BCF9-78FD-4C7F-9F0D-8A27AAB2D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3" name="AutoShape 114">
                <a:extLst>
                  <a:ext uri="{FF2B5EF4-FFF2-40B4-BE49-F238E27FC236}">
                    <a16:creationId xmlns:a16="http://schemas.microsoft.com/office/drawing/2014/main" id="{75C82B3F-3A19-4CE1-88FF-A670FA470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4" name="AutoShape 113">
                <a:extLst>
                  <a:ext uri="{FF2B5EF4-FFF2-40B4-BE49-F238E27FC236}">
                    <a16:creationId xmlns:a16="http://schemas.microsoft.com/office/drawing/2014/main" id="{6FEE0915-4C3A-4E4C-AB43-445121E20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5" name="AutoShape 112">
                <a:extLst>
                  <a:ext uri="{FF2B5EF4-FFF2-40B4-BE49-F238E27FC236}">
                    <a16:creationId xmlns:a16="http://schemas.microsoft.com/office/drawing/2014/main" id="{96935AF3-9271-468A-A79B-DD4D4EE0B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6" name="AutoShape 111">
                <a:extLst>
                  <a:ext uri="{FF2B5EF4-FFF2-40B4-BE49-F238E27FC236}">
                    <a16:creationId xmlns:a16="http://schemas.microsoft.com/office/drawing/2014/main" id="{30562B8F-ADEB-4C37-A4B7-DE81B9EEA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9" name="Group 99">
              <a:extLst>
                <a:ext uri="{FF2B5EF4-FFF2-40B4-BE49-F238E27FC236}">
                  <a16:creationId xmlns:a16="http://schemas.microsoft.com/office/drawing/2014/main" id="{554257FF-BE78-4B19-B835-3B06A53AD8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9" y="3539"/>
              <a:ext cx="838" cy="334"/>
              <a:chOff x="1317" y="11322"/>
              <a:chExt cx="1087" cy="720"/>
            </a:xfrm>
          </p:grpSpPr>
          <p:sp>
            <p:nvSpPr>
              <p:cNvPr id="107" name="AutoShape 109">
                <a:extLst>
                  <a:ext uri="{FF2B5EF4-FFF2-40B4-BE49-F238E27FC236}">
                    <a16:creationId xmlns:a16="http://schemas.microsoft.com/office/drawing/2014/main" id="{D62CDF15-CDA9-49E8-A984-26F6CCC3E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8" name="AutoShape 108">
                <a:extLst>
                  <a:ext uri="{FF2B5EF4-FFF2-40B4-BE49-F238E27FC236}">
                    <a16:creationId xmlns:a16="http://schemas.microsoft.com/office/drawing/2014/main" id="{3FDF73CA-1DA7-4CA1-80C8-EEA29991C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9" name="AutoShape 107">
                <a:extLst>
                  <a:ext uri="{FF2B5EF4-FFF2-40B4-BE49-F238E27FC236}">
                    <a16:creationId xmlns:a16="http://schemas.microsoft.com/office/drawing/2014/main" id="{968D2542-FF4B-4877-9C82-12B1A6822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0" name="AutoShape 106">
                <a:extLst>
                  <a:ext uri="{FF2B5EF4-FFF2-40B4-BE49-F238E27FC236}">
                    <a16:creationId xmlns:a16="http://schemas.microsoft.com/office/drawing/2014/main" id="{54321B1E-E764-463B-BBA6-482A76448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1" name="AutoShape 105">
                <a:extLst>
                  <a:ext uri="{FF2B5EF4-FFF2-40B4-BE49-F238E27FC236}">
                    <a16:creationId xmlns:a16="http://schemas.microsoft.com/office/drawing/2014/main" id="{F179826E-DAF6-4D80-A9C3-199C17D30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2" name="AutoShape 104">
                <a:extLst>
                  <a:ext uri="{FF2B5EF4-FFF2-40B4-BE49-F238E27FC236}">
                    <a16:creationId xmlns:a16="http://schemas.microsoft.com/office/drawing/2014/main" id="{8BC532AC-62AB-4470-A94A-C07B59CFD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3" name="AutoShape 103">
                <a:extLst>
                  <a:ext uri="{FF2B5EF4-FFF2-40B4-BE49-F238E27FC236}">
                    <a16:creationId xmlns:a16="http://schemas.microsoft.com/office/drawing/2014/main" id="{BA8C0E7A-37C3-47FD-B400-CDF6EA9F1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4" name="AutoShape 102">
                <a:extLst>
                  <a:ext uri="{FF2B5EF4-FFF2-40B4-BE49-F238E27FC236}">
                    <a16:creationId xmlns:a16="http://schemas.microsoft.com/office/drawing/2014/main" id="{0D418C95-A142-40F6-BC39-CB5719C04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5" name="AutoShape 101">
                <a:extLst>
                  <a:ext uri="{FF2B5EF4-FFF2-40B4-BE49-F238E27FC236}">
                    <a16:creationId xmlns:a16="http://schemas.microsoft.com/office/drawing/2014/main" id="{573B0B6D-32BD-48F1-81CE-92AD3C555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16" name="AutoShape 100">
                <a:extLst>
                  <a:ext uri="{FF2B5EF4-FFF2-40B4-BE49-F238E27FC236}">
                    <a16:creationId xmlns:a16="http://schemas.microsoft.com/office/drawing/2014/main" id="{227AD0BC-08E4-40F9-9131-CA75A43A0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0" name="Group 88">
              <a:extLst>
                <a:ext uri="{FF2B5EF4-FFF2-40B4-BE49-F238E27FC236}">
                  <a16:creationId xmlns:a16="http://schemas.microsoft.com/office/drawing/2014/main" id="{BB661409-1F78-4DC6-8DEE-B7205D0B7C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3537"/>
              <a:ext cx="839" cy="334"/>
              <a:chOff x="1317" y="11322"/>
              <a:chExt cx="1087" cy="720"/>
            </a:xfrm>
          </p:grpSpPr>
          <p:sp>
            <p:nvSpPr>
              <p:cNvPr id="97" name="AutoShape 98">
                <a:extLst>
                  <a:ext uri="{FF2B5EF4-FFF2-40B4-BE49-F238E27FC236}">
                    <a16:creationId xmlns:a16="http://schemas.microsoft.com/office/drawing/2014/main" id="{95A077FE-9B2B-454C-B0ED-435A7E995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8" name="AutoShape 97">
                <a:extLst>
                  <a:ext uri="{FF2B5EF4-FFF2-40B4-BE49-F238E27FC236}">
                    <a16:creationId xmlns:a16="http://schemas.microsoft.com/office/drawing/2014/main" id="{5CD68830-A450-49A7-A74A-3067FD886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9" name="AutoShape 96">
                <a:extLst>
                  <a:ext uri="{FF2B5EF4-FFF2-40B4-BE49-F238E27FC236}">
                    <a16:creationId xmlns:a16="http://schemas.microsoft.com/office/drawing/2014/main" id="{2A2C8037-5348-40BC-9E3A-48BFC5125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0" name="AutoShape 95">
                <a:extLst>
                  <a:ext uri="{FF2B5EF4-FFF2-40B4-BE49-F238E27FC236}">
                    <a16:creationId xmlns:a16="http://schemas.microsoft.com/office/drawing/2014/main" id="{7AD576C3-14EA-4665-9C37-83650D728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1" name="AutoShape 94">
                <a:extLst>
                  <a:ext uri="{FF2B5EF4-FFF2-40B4-BE49-F238E27FC236}">
                    <a16:creationId xmlns:a16="http://schemas.microsoft.com/office/drawing/2014/main" id="{99DE8085-DA19-44F0-9314-C1D316AEF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2" name="AutoShape 93">
                <a:extLst>
                  <a:ext uri="{FF2B5EF4-FFF2-40B4-BE49-F238E27FC236}">
                    <a16:creationId xmlns:a16="http://schemas.microsoft.com/office/drawing/2014/main" id="{EA603218-3597-4700-84AF-30717B89D7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3" name="AutoShape 92">
                <a:extLst>
                  <a:ext uri="{FF2B5EF4-FFF2-40B4-BE49-F238E27FC236}">
                    <a16:creationId xmlns:a16="http://schemas.microsoft.com/office/drawing/2014/main" id="{9A44D578-4EE9-48AB-B435-2BD1F902B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4" name="AutoShape 91">
                <a:extLst>
                  <a:ext uri="{FF2B5EF4-FFF2-40B4-BE49-F238E27FC236}">
                    <a16:creationId xmlns:a16="http://schemas.microsoft.com/office/drawing/2014/main" id="{EFD83B4F-2975-44A7-A18A-64E2D31D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5" name="AutoShape 90">
                <a:extLst>
                  <a:ext uri="{FF2B5EF4-FFF2-40B4-BE49-F238E27FC236}">
                    <a16:creationId xmlns:a16="http://schemas.microsoft.com/office/drawing/2014/main" id="{01DC4950-2BD3-4F97-8482-7B2260892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06" name="AutoShape 89">
                <a:extLst>
                  <a:ext uri="{FF2B5EF4-FFF2-40B4-BE49-F238E27FC236}">
                    <a16:creationId xmlns:a16="http://schemas.microsoft.com/office/drawing/2014/main" id="{36FE2D34-6875-4D3E-ABFC-C3F44F8CD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1" name="Group 77">
              <a:extLst>
                <a:ext uri="{FF2B5EF4-FFF2-40B4-BE49-F238E27FC236}">
                  <a16:creationId xmlns:a16="http://schemas.microsoft.com/office/drawing/2014/main" id="{6B6D7E80-2C39-4F1F-A49E-4046689EE8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3537"/>
              <a:ext cx="838" cy="334"/>
              <a:chOff x="1317" y="11322"/>
              <a:chExt cx="1087" cy="720"/>
            </a:xfrm>
          </p:grpSpPr>
          <p:sp>
            <p:nvSpPr>
              <p:cNvPr id="87" name="AutoShape 87">
                <a:extLst>
                  <a:ext uri="{FF2B5EF4-FFF2-40B4-BE49-F238E27FC236}">
                    <a16:creationId xmlns:a16="http://schemas.microsoft.com/office/drawing/2014/main" id="{9C667F3E-9851-41C0-8BCB-6BED6F5B4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8" name="AutoShape 86">
                <a:extLst>
                  <a:ext uri="{FF2B5EF4-FFF2-40B4-BE49-F238E27FC236}">
                    <a16:creationId xmlns:a16="http://schemas.microsoft.com/office/drawing/2014/main" id="{96F75563-A891-4F99-99A8-149B668C2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9" name="AutoShape 85">
                <a:extLst>
                  <a:ext uri="{FF2B5EF4-FFF2-40B4-BE49-F238E27FC236}">
                    <a16:creationId xmlns:a16="http://schemas.microsoft.com/office/drawing/2014/main" id="{FB24E48E-C9D9-4FFC-9F7A-A36A319B4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0" name="AutoShape 84">
                <a:extLst>
                  <a:ext uri="{FF2B5EF4-FFF2-40B4-BE49-F238E27FC236}">
                    <a16:creationId xmlns:a16="http://schemas.microsoft.com/office/drawing/2014/main" id="{521CA4BF-3403-4DBF-B760-8FDB8BAC5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1" name="AutoShape 83">
                <a:extLst>
                  <a:ext uri="{FF2B5EF4-FFF2-40B4-BE49-F238E27FC236}">
                    <a16:creationId xmlns:a16="http://schemas.microsoft.com/office/drawing/2014/main" id="{BD4911FD-7F50-464D-A7DA-1787959C3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2" name="AutoShape 82">
                <a:extLst>
                  <a:ext uri="{FF2B5EF4-FFF2-40B4-BE49-F238E27FC236}">
                    <a16:creationId xmlns:a16="http://schemas.microsoft.com/office/drawing/2014/main" id="{3F2860E2-BD8D-49B8-BE6F-955703552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3" name="AutoShape 81">
                <a:extLst>
                  <a:ext uri="{FF2B5EF4-FFF2-40B4-BE49-F238E27FC236}">
                    <a16:creationId xmlns:a16="http://schemas.microsoft.com/office/drawing/2014/main" id="{23CC98E3-8EF4-4081-B935-EED4A2227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4" name="AutoShape 80">
                <a:extLst>
                  <a:ext uri="{FF2B5EF4-FFF2-40B4-BE49-F238E27FC236}">
                    <a16:creationId xmlns:a16="http://schemas.microsoft.com/office/drawing/2014/main" id="{F87E9DB0-7270-474C-9595-279A595F4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5" name="AutoShape 79">
                <a:extLst>
                  <a:ext uri="{FF2B5EF4-FFF2-40B4-BE49-F238E27FC236}">
                    <a16:creationId xmlns:a16="http://schemas.microsoft.com/office/drawing/2014/main" id="{DAA120BC-EDAF-4442-A391-9B6D94792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96" name="AutoShape 78">
                <a:extLst>
                  <a:ext uri="{FF2B5EF4-FFF2-40B4-BE49-F238E27FC236}">
                    <a16:creationId xmlns:a16="http://schemas.microsoft.com/office/drawing/2014/main" id="{D23703B4-5843-4384-96A9-550BC7DC4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2" name="Group 66">
              <a:extLst>
                <a:ext uri="{FF2B5EF4-FFF2-40B4-BE49-F238E27FC236}">
                  <a16:creationId xmlns:a16="http://schemas.microsoft.com/office/drawing/2014/main" id="{F0A45EDD-C4B8-4A9B-BDCD-D29FEBD5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3539"/>
              <a:ext cx="839" cy="334"/>
              <a:chOff x="1317" y="11322"/>
              <a:chExt cx="1087" cy="720"/>
            </a:xfrm>
          </p:grpSpPr>
          <p:sp>
            <p:nvSpPr>
              <p:cNvPr id="77" name="AutoShape 76">
                <a:extLst>
                  <a:ext uri="{FF2B5EF4-FFF2-40B4-BE49-F238E27FC236}">
                    <a16:creationId xmlns:a16="http://schemas.microsoft.com/office/drawing/2014/main" id="{7A43A233-6CA1-4661-9C7B-4B8E671E9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8" name="AutoShape 75">
                <a:extLst>
                  <a:ext uri="{FF2B5EF4-FFF2-40B4-BE49-F238E27FC236}">
                    <a16:creationId xmlns:a16="http://schemas.microsoft.com/office/drawing/2014/main" id="{C003CF42-F6D4-4C91-B129-CB635BE60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9" name="AutoShape 74">
                <a:extLst>
                  <a:ext uri="{FF2B5EF4-FFF2-40B4-BE49-F238E27FC236}">
                    <a16:creationId xmlns:a16="http://schemas.microsoft.com/office/drawing/2014/main" id="{5A2BB9B5-D180-4C05-99C7-561913064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0" name="AutoShape 73">
                <a:extLst>
                  <a:ext uri="{FF2B5EF4-FFF2-40B4-BE49-F238E27FC236}">
                    <a16:creationId xmlns:a16="http://schemas.microsoft.com/office/drawing/2014/main" id="{E88DDD61-8A47-44B7-8DF1-072BF54F3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1" name="AutoShape 72">
                <a:extLst>
                  <a:ext uri="{FF2B5EF4-FFF2-40B4-BE49-F238E27FC236}">
                    <a16:creationId xmlns:a16="http://schemas.microsoft.com/office/drawing/2014/main" id="{5A03B3AF-A18C-4869-B634-1F81C892B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2" name="AutoShape 71">
                <a:extLst>
                  <a:ext uri="{FF2B5EF4-FFF2-40B4-BE49-F238E27FC236}">
                    <a16:creationId xmlns:a16="http://schemas.microsoft.com/office/drawing/2014/main" id="{E43E1E44-1D8A-4641-A6EC-95EA54CFD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3" name="AutoShape 70">
                <a:extLst>
                  <a:ext uri="{FF2B5EF4-FFF2-40B4-BE49-F238E27FC236}">
                    <a16:creationId xmlns:a16="http://schemas.microsoft.com/office/drawing/2014/main" id="{F7066207-4B6F-4226-8B1A-03C9375CD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4" name="AutoShape 69">
                <a:extLst>
                  <a:ext uri="{FF2B5EF4-FFF2-40B4-BE49-F238E27FC236}">
                    <a16:creationId xmlns:a16="http://schemas.microsoft.com/office/drawing/2014/main" id="{0011E9D2-F7CF-4796-BCE9-5309BC2E9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5" name="AutoShape 68">
                <a:extLst>
                  <a:ext uri="{FF2B5EF4-FFF2-40B4-BE49-F238E27FC236}">
                    <a16:creationId xmlns:a16="http://schemas.microsoft.com/office/drawing/2014/main" id="{0BF247F0-7393-4C62-B1F1-89C108B22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86" name="AutoShape 67">
                <a:extLst>
                  <a:ext uri="{FF2B5EF4-FFF2-40B4-BE49-F238E27FC236}">
                    <a16:creationId xmlns:a16="http://schemas.microsoft.com/office/drawing/2014/main" id="{73F7C78C-380F-4784-8283-FFE088EA5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3" name="Group 55">
              <a:extLst>
                <a:ext uri="{FF2B5EF4-FFF2-40B4-BE49-F238E27FC236}">
                  <a16:creationId xmlns:a16="http://schemas.microsoft.com/office/drawing/2014/main" id="{8B8AFFF6-C0A2-4067-AD49-549A98AE4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7" y="3537"/>
              <a:ext cx="838" cy="334"/>
              <a:chOff x="1317" y="11322"/>
              <a:chExt cx="1087" cy="720"/>
            </a:xfrm>
          </p:grpSpPr>
          <p:sp>
            <p:nvSpPr>
              <p:cNvPr id="67" name="AutoShape 65">
                <a:extLst>
                  <a:ext uri="{FF2B5EF4-FFF2-40B4-BE49-F238E27FC236}">
                    <a16:creationId xmlns:a16="http://schemas.microsoft.com/office/drawing/2014/main" id="{F696324A-476C-4A03-A46D-45E2AA674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8" name="AutoShape 64">
                <a:extLst>
                  <a:ext uri="{FF2B5EF4-FFF2-40B4-BE49-F238E27FC236}">
                    <a16:creationId xmlns:a16="http://schemas.microsoft.com/office/drawing/2014/main" id="{4835AE0F-2F96-43F5-818B-3480019F7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9" name="AutoShape 63">
                <a:extLst>
                  <a:ext uri="{FF2B5EF4-FFF2-40B4-BE49-F238E27FC236}">
                    <a16:creationId xmlns:a16="http://schemas.microsoft.com/office/drawing/2014/main" id="{32967BDE-CB18-4DF0-857F-893434817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0" name="AutoShape 62">
                <a:extLst>
                  <a:ext uri="{FF2B5EF4-FFF2-40B4-BE49-F238E27FC236}">
                    <a16:creationId xmlns:a16="http://schemas.microsoft.com/office/drawing/2014/main" id="{2D9F8DA6-BDD9-4687-8569-9828EB10A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1" name="AutoShape 61">
                <a:extLst>
                  <a:ext uri="{FF2B5EF4-FFF2-40B4-BE49-F238E27FC236}">
                    <a16:creationId xmlns:a16="http://schemas.microsoft.com/office/drawing/2014/main" id="{7E3668B7-5D8E-4E86-B6EA-74CBF2930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2" name="AutoShape 60">
                <a:extLst>
                  <a:ext uri="{FF2B5EF4-FFF2-40B4-BE49-F238E27FC236}">
                    <a16:creationId xmlns:a16="http://schemas.microsoft.com/office/drawing/2014/main" id="{D93CBC10-9686-41ED-8E7D-4F9119E2C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3" name="AutoShape 59">
                <a:extLst>
                  <a:ext uri="{FF2B5EF4-FFF2-40B4-BE49-F238E27FC236}">
                    <a16:creationId xmlns:a16="http://schemas.microsoft.com/office/drawing/2014/main" id="{10C0E02A-DF97-4D7C-824B-6DCC3C931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4" name="AutoShape 58">
                <a:extLst>
                  <a:ext uri="{FF2B5EF4-FFF2-40B4-BE49-F238E27FC236}">
                    <a16:creationId xmlns:a16="http://schemas.microsoft.com/office/drawing/2014/main" id="{9B82AA08-4CF9-4C03-B025-5B9CB6434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5" name="AutoShape 57">
                <a:extLst>
                  <a:ext uri="{FF2B5EF4-FFF2-40B4-BE49-F238E27FC236}">
                    <a16:creationId xmlns:a16="http://schemas.microsoft.com/office/drawing/2014/main" id="{648BA53B-D32B-4239-8FE7-D2C5A3EBA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76" name="AutoShape 56">
                <a:extLst>
                  <a:ext uri="{FF2B5EF4-FFF2-40B4-BE49-F238E27FC236}">
                    <a16:creationId xmlns:a16="http://schemas.microsoft.com/office/drawing/2014/main" id="{9434175A-CF48-4C27-9655-5C0CB3DED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12E5BF5B-2A2C-4111-AF93-2665156D4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7" y="3537"/>
              <a:ext cx="839" cy="334"/>
              <a:chOff x="1317" y="11322"/>
              <a:chExt cx="1087" cy="720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D6E796AC-305B-4AE4-93B1-025878843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8" name="AutoShape 53">
                <a:extLst>
                  <a:ext uri="{FF2B5EF4-FFF2-40B4-BE49-F238E27FC236}">
                    <a16:creationId xmlns:a16="http://schemas.microsoft.com/office/drawing/2014/main" id="{6EE70E7A-7E74-4841-B576-A2E248342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9" name="AutoShape 52">
                <a:extLst>
                  <a:ext uri="{FF2B5EF4-FFF2-40B4-BE49-F238E27FC236}">
                    <a16:creationId xmlns:a16="http://schemas.microsoft.com/office/drawing/2014/main" id="{C6A2C438-E6ED-4D42-88C1-7FC7C4287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0" name="AutoShape 51">
                <a:extLst>
                  <a:ext uri="{FF2B5EF4-FFF2-40B4-BE49-F238E27FC236}">
                    <a16:creationId xmlns:a16="http://schemas.microsoft.com/office/drawing/2014/main" id="{BEC24394-42E1-4FE4-9100-A9F2AFCE3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1" name="AutoShape 50">
                <a:extLst>
                  <a:ext uri="{FF2B5EF4-FFF2-40B4-BE49-F238E27FC236}">
                    <a16:creationId xmlns:a16="http://schemas.microsoft.com/office/drawing/2014/main" id="{C93667E9-0E69-4240-8FB6-3DC73FC11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2" name="AutoShape 49">
                <a:extLst>
                  <a:ext uri="{FF2B5EF4-FFF2-40B4-BE49-F238E27FC236}">
                    <a16:creationId xmlns:a16="http://schemas.microsoft.com/office/drawing/2014/main" id="{3C1E8D06-5BA5-443B-A41C-9ED4471EA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3" name="AutoShape 48">
                <a:extLst>
                  <a:ext uri="{FF2B5EF4-FFF2-40B4-BE49-F238E27FC236}">
                    <a16:creationId xmlns:a16="http://schemas.microsoft.com/office/drawing/2014/main" id="{E8E23E90-E326-45F0-B554-7B3A58C4E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4" name="AutoShape 47">
                <a:extLst>
                  <a:ext uri="{FF2B5EF4-FFF2-40B4-BE49-F238E27FC236}">
                    <a16:creationId xmlns:a16="http://schemas.microsoft.com/office/drawing/2014/main" id="{77702D09-D010-47A9-9E95-38D2C20AB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5" name="AutoShape 46">
                <a:extLst>
                  <a:ext uri="{FF2B5EF4-FFF2-40B4-BE49-F238E27FC236}">
                    <a16:creationId xmlns:a16="http://schemas.microsoft.com/office/drawing/2014/main" id="{BD75995F-48B7-4ACB-A01E-8716EF708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66" name="AutoShape 45">
                <a:extLst>
                  <a:ext uri="{FF2B5EF4-FFF2-40B4-BE49-F238E27FC236}">
                    <a16:creationId xmlns:a16="http://schemas.microsoft.com/office/drawing/2014/main" id="{F99AAC7B-A458-4038-930A-C7040A28F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5" name="Group 33">
              <a:extLst>
                <a:ext uri="{FF2B5EF4-FFF2-40B4-BE49-F238E27FC236}">
                  <a16:creationId xmlns:a16="http://schemas.microsoft.com/office/drawing/2014/main" id="{872C3495-3127-4025-B004-3901E1C4A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" y="3537"/>
              <a:ext cx="838" cy="334"/>
              <a:chOff x="1317" y="11322"/>
              <a:chExt cx="1087" cy="720"/>
            </a:xfrm>
          </p:grpSpPr>
          <p:sp>
            <p:nvSpPr>
              <p:cNvPr id="47" name="AutoShape 43">
                <a:extLst>
                  <a:ext uri="{FF2B5EF4-FFF2-40B4-BE49-F238E27FC236}">
                    <a16:creationId xmlns:a16="http://schemas.microsoft.com/office/drawing/2014/main" id="{98681548-03EA-498B-A977-886938105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8" name="AutoShape 42">
                <a:extLst>
                  <a:ext uri="{FF2B5EF4-FFF2-40B4-BE49-F238E27FC236}">
                    <a16:creationId xmlns:a16="http://schemas.microsoft.com/office/drawing/2014/main" id="{FACE28FA-8298-45F2-9895-6D1FA9FB1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11561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AutoShape 41">
                <a:extLst>
                  <a:ext uri="{FF2B5EF4-FFF2-40B4-BE49-F238E27FC236}">
                    <a16:creationId xmlns:a16="http://schemas.microsoft.com/office/drawing/2014/main" id="{F76BFE0F-5C7B-44FF-A80B-1F91FA7A9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156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0" name="AutoShape 40">
                <a:extLst>
                  <a:ext uri="{FF2B5EF4-FFF2-40B4-BE49-F238E27FC236}">
                    <a16:creationId xmlns:a16="http://schemas.microsoft.com/office/drawing/2014/main" id="{73CBD8D8-2431-4991-ADFE-CFA4839E1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AutoShape 39">
                <a:extLst>
                  <a:ext uri="{FF2B5EF4-FFF2-40B4-BE49-F238E27FC236}">
                    <a16:creationId xmlns:a16="http://schemas.microsoft.com/office/drawing/2014/main" id="{A39DA968-B1ED-4FD3-8581-F04FD5048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7" y="11510"/>
                <a:ext cx="1" cy="35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2" name="AutoShape 38">
                <a:extLst>
                  <a:ext uri="{FF2B5EF4-FFF2-40B4-BE49-F238E27FC236}">
                    <a16:creationId xmlns:a16="http://schemas.microsoft.com/office/drawing/2014/main" id="{F33EF248-67F8-40B0-AD06-44F9C149F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1322"/>
                <a:ext cx="4" cy="72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AutoShape 37">
                <a:extLst>
                  <a:ext uri="{FF2B5EF4-FFF2-40B4-BE49-F238E27FC236}">
                    <a16:creationId xmlns:a16="http://schemas.microsoft.com/office/drawing/2014/main" id="{F070F72F-9F06-43FB-803F-5AA2FFAC4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4" name="AutoShape 36">
                <a:extLst>
                  <a:ext uri="{FF2B5EF4-FFF2-40B4-BE49-F238E27FC236}">
                    <a16:creationId xmlns:a16="http://schemas.microsoft.com/office/drawing/2014/main" id="{1B4E2EF2-3693-4530-B240-6B1682AA8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6" y="11556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5" name="AutoShape 35">
                <a:extLst>
                  <a:ext uri="{FF2B5EF4-FFF2-40B4-BE49-F238E27FC236}">
                    <a16:creationId xmlns:a16="http://schemas.microsoft.com/office/drawing/2014/main" id="{D00CE09D-628A-44DF-B4CE-C0631B382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" y="11558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6" name="AutoShape 34">
                <a:extLst>
                  <a:ext uri="{FF2B5EF4-FFF2-40B4-BE49-F238E27FC236}">
                    <a16:creationId xmlns:a16="http://schemas.microsoft.com/office/drawing/2014/main" id="{7CD48C1A-2AFB-4DD9-83EB-1055F0730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9" y="11553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AutoShape 32">
              <a:extLst>
                <a:ext uri="{FF2B5EF4-FFF2-40B4-BE49-F238E27FC236}">
                  <a16:creationId xmlns:a16="http://schemas.microsoft.com/office/drawing/2014/main" id="{488B50C7-75C4-410C-9BE5-488A6D8D8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81" y="3647"/>
              <a:ext cx="0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AutoShape 31">
              <a:extLst>
                <a:ext uri="{FF2B5EF4-FFF2-40B4-BE49-F238E27FC236}">
                  <a16:creationId xmlns:a16="http://schemas.microsoft.com/office/drawing/2014/main" id="{E5C02E0C-2E4D-463A-A413-1F0BBDCE37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0" y="3648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AutoShape 30">
              <a:extLst>
                <a:ext uri="{FF2B5EF4-FFF2-40B4-BE49-F238E27FC236}">
                  <a16:creationId xmlns:a16="http://schemas.microsoft.com/office/drawing/2014/main" id="{C441C560-6A10-4938-BDDA-F1A49FF17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8" y="3649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AutoShape 29">
              <a:extLst>
                <a:ext uri="{FF2B5EF4-FFF2-40B4-BE49-F238E27FC236}">
                  <a16:creationId xmlns:a16="http://schemas.microsoft.com/office/drawing/2014/main" id="{675EC579-9885-4654-BEA2-C7DBE1F1F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4" y="3647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AutoShape 28">
              <a:extLst>
                <a:ext uri="{FF2B5EF4-FFF2-40B4-BE49-F238E27FC236}">
                  <a16:creationId xmlns:a16="http://schemas.microsoft.com/office/drawing/2014/main" id="{3099F808-C785-448E-AF1C-8A53DFF3C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1" y="3625"/>
              <a:ext cx="1" cy="1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AutoShape 27">
              <a:extLst>
                <a:ext uri="{FF2B5EF4-FFF2-40B4-BE49-F238E27FC236}">
                  <a16:creationId xmlns:a16="http://schemas.microsoft.com/office/drawing/2014/main" id="{8926A91F-15BA-4095-8F72-CCD0F9C01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36" y="3537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id="{2E88B58E-BA3B-41DD-95F5-E17B32C40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1" y="3644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AutoShape 25">
              <a:extLst>
                <a:ext uri="{FF2B5EF4-FFF2-40B4-BE49-F238E27FC236}">
                  <a16:creationId xmlns:a16="http://schemas.microsoft.com/office/drawing/2014/main" id="{36077072-33DE-4FB8-8DB9-483B59632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0" y="3646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AutoShape 24">
              <a:extLst>
                <a:ext uri="{FF2B5EF4-FFF2-40B4-BE49-F238E27FC236}">
                  <a16:creationId xmlns:a16="http://schemas.microsoft.com/office/drawing/2014/main" id="{28E918F2-D5A6-4528-96C8-74C0928B4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8" y="3647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AutoShape 23">
              <a:extLst>
                <a:ext uri="{FF2B5EF4-FFF2-40B4-BE49-F238E27FC236}">
                  <a16:creationId xmlns:a16="http://schemas.microsoft.com/office/drawing/2014/main" id="{74A0E145-DEEC-4885-8DC8-2C6217E38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42" y="3644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AutoShape 22">
              <a:extLst>
                <a:ext uri="{FF2B5EF4-FFF2-40B4-BE49-F238E27FC236}">
                  <a16:creationId xmlns:a16="http://schemas.microsoft.com/office/drawing/2014/main" id="{59A163EF-41CB-4A1E-83BA-630EFD132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3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AutoShape 21">
              <a:extLst>
                <a:ext uri="{FF2B5EF4-FFF2-40B4-BE49-F238E27FC236}">
                  <a16:creationId xmlns:a16="http://schemas.microsoft.com/office/drawing/2014/main" id="{82931150-788E-423E-BD6E-15DF96E36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2" y="3653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AutoShape 20">
              <a:extLst>
                <a:ext uri="{FF2B5EF4-FFF2-40B4-BE49-F238E27FC236}">
                  <a16:creationId xmlns:a16="http://schemas.microsoft.com/office/drawing/2014/main" id="{E116C561-63B4-4F4E-8435-788F9B351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9" y="3654"/>
              <a:ext cx="1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AutoShape 19">
              <a:extLst>
                <a:ext uri="{FF2B5EF4-FFF2-40B4-BE49-F238E27FC236}">
                  <a16:creationId xmlns:a16="http://schemas.microsoft.com/office/drawing/2014/main" id="{71235441-14A0-4509-B9F8-DE9BE993D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6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AutoShape 18">
              <a:extLst>
                <a:ext uri="{FF2B5EF4-FFF2-40B4-BE49-F238E27FC236}">
                  <a16:creationId xmlns:a16="http://schemas.microsoft.com/office/drawing/2014/main" id="{060CE24D-DFC1-436E-963E-0C7EEFC7B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2" y="3629"/>
              <a:ext cx="1" cy="16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AutoShape 17">
              <a:extLst>
                <a:ext uri="{FF2B5EF4-FFF2-40B4-BE49-F238E27FC236}">
                  <a16:creationId xmlns:a16="http://schemas.microsoft.com/office/drawing/2014/main" id="{FDECA8AC-C7AC-4A32-9A78-7C5C017A3D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77" y="3542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AutoShape 16">
              <a:extLst>
                <a:ext uri="{FF2B5EF4-FFF2-40B4-BE49-F238E27FC236}">
                  <a16:creationId xmlns:a16="http://schemas.microsoft.com/office/drawing/2014/main" id="{A397693C-C85F-49CC-8AF9-E3B025BB6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3" y="3649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AutoShape 15">
              <a:extLst>
                <a:ext uri="{FF2B5EF4-FFF2-40B4-BE49-F238E27FC236}">
                  <a16:creationId xmlns:a16="http://schemas.microsoft.com/office/drawing/2014/main" id="{9CA805E7-6D2A-468B-BA1A-914E1CA1C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12" y="3651"/>
              <a:ext cx="0" cy="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AutoShape 14">
              <a:extLst>
                <a:ext uri="{FF2B5EF4-FFF2-40B4-BE49-F238E27FC236}">
                  <a16:creationId xmlns:a16="http://schemas.microsoft.com/office/drawing/2014/main" id="{E0C76FBE-5866-4A05-87D7-1FC93880E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9" y="3651"/>
              <a:ext cx="1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AutoShape 13">
              <a:extLst>
                <a:ext uri="{FF2B5EF4-FFF2-40B4-BE49-F238E27FC236}">
                  <a16:creationId xmlns:a16="http://schemas.microsoft.com/office/drawing/2014/main" id="{9EAA5BA4-1FCF-4A60-866D-A0D0B9BE6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84" y="3649"/>
              <a:ext cx="0" cy="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F8518C32-7710-4476-9148-BFEAD4314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9" y="3810"/>
              <a:ext cx="9960" cy="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0           100         200         300         400         500         600         700       800         900        1000 </a:t>
              </a:r>
              <a:endParaRPr kumimoji="0" lang="fi-FI" altLang="fi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7" name="Group 1">
            <a:extLst>
              <a:ext uri="{FF2B5EF4-FFF2-40B4-BE49-F238E27FC236}">
                <a16:creationId xmlns:a16="http://schemas.microsoft.com/office/drawing/2014/main" id="{51710F06-086A-4A00-A7A6-E760C2F0EF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" y="4027580"/>
            <a:ext cx="8469086" cy="1162729"/>
            <a:chOff x="709" y="3090"/>
            <a:chExt cx="10649" cy="2227"/>
          </a:xfrm>
        </p:grpSpPr>
        <p:sp>
          <p:nvSpPr>
            <p:cNvPr id="128" name="AutoShape 127">
              <a:extLst>
                <a:ext uri="{FF2B5EF4-FFF2-40B4-BE49-F238E27FC236}">
                  <a16:creationId xmlns:a16="http://schemas.microsoft.com/office/drawing/2014/main" id="{EA7FE96D-7A5C-4EE6-9712-3DCEB58793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09" y="3090"/>
              <a:ext cx="10649" cy="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9" name="AutoShape 126">
              <a:extLst>
                <a:ext uri="{FF2B5EF4-FFF2-40B4-BE49-F238E27FC236}">
                  <a16:creationId xmlns:a16="http://schemas.microsoft.com/office/drawing/2014/main" id="{502C1E36-499D-4060-B21A-A1180E10D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3684"/>
              <a:ext cx="9499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0" name="AutoShape 125">
              <a:extLst>
                <a:ext uri="{FF2B5EF4-FFF2-40B4-BE49-F238E27FC236}">
                  <a16:creationId xmlns:a16="http://schemas.microsoft.com/office/drawing/2014/main" id="{4201BB0C-A181-4D90-8E70-4C75C60BE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9" y="3539"/>
              <a:ext cx="1" cy="33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1" name="AutoShape 17">
              <a:extLst>
                <a:ext uri="{FF2B5EF4-FFF2-40B4-BE49-F238E27FC236}">
                  <a16:creationId xmlns:a16="http://schemas.microsoft.com/office/drawing/2014/main" id="{6ACE5444-C592-4115-AFE5-35FD013AD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77" y="3542"/>
              <a:ext cx="3" cy="3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2" name="Text Box 2">
              <a:extLst>
                <a:ext uri="{FF2B5EF4-FFF2-40B4-BE49-F238E27FC236}">
                  <a16:creationId xmlns:a16="http://schemas.microsoft.com/office/drawing/2014/main" id="{53DD1EA5-2B06-4E5E-8FE0-863A55CF0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9" y="3810"/>
              <a:ext cx="9960" cy="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          						</a:t>
              </a:r>
              <a:r>
                <a:rPr kumimoji="0" lang="fi-FI" altLang="fi-FI" sz="1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               </a:t>
              </a:r>
              <a:r>
                <a:rPr kumimoji="0" lang="fi-FI" altLang="fi-FI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1000 </a:t>
              </a:r>
              <a:endParaRPr kumimoji="0" lang="fi-FI" altLang="fi-FI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34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A91DAF-BAF5-4A46-B0F0-D5AC1F45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Pyöristäminen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8E2E23A-FD57-4A6E-BC3F-83C4BCABB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860" y="2628900"/>
            <a:ext cx="5400000" cy="2650539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7053196-2B95-4908-BE74-6EBA026A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4a, Kertausjakso                                                                               © Varga–Neményi ry 2019</a:t>
            </a:r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AF75AB7-2B30-49E5-BC5B-2FC1FC7BF5AF}"/>
              </a:ext>
            </a:extLst>
          </p:cNvPr>
          <p:cNvSpPr txBox="1"/>
          <p:nvPr/>
        </p:nvSpPr>
        <p:spPr>
          <a:xfrm>
            <a:off x="4114800" y="3631003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764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E655713-89A3-4383-94ED-A5210CFC40F6}"/>
              </a:ext>
            </a:extLst>
          </p:cNvPr>
          <p:cNvSpPr txBox="1"/>
          <p:nvPr/>
        </p:nvSpPr>
        <p:spPr>
          <a:xfrm>
            <a:off x="2924175" y="2164152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763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ED7423B-F532-438B-9D4A-C1FDFCFD11E6}"/>
              </a:ext>
            </a:extLst>
          </p:cNvPr>
          <p:cNvSpPr txBox="1"/>
          <p:nvPr/>
        </p:nvSpPr>
        <p:spPr>
          <a:xfrm>
            <a:off x="5432076" y="2164152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765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5A91FEC-EE7E-4243-A0D9-519B0C9752E0}"/>
              </a:ext>
            </a:extLst>
          </p:cNvPr>
          <p:cNvSpPr txBox="1"/>
          <p:nvPr/>
        </p:nvSpPr>
        <p:spPr>
          <a:xfrm>
            <a:off x="1144290" y="3631001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760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A188911-9086-4105-91BB-01B9FEEA4286}"/>
              </a:ext>
            </a:extLst>
          </p:cNvPr>
          <p:cNvSpPr txBox="1"/>
          <p:nvPr/>
        </p:nvSpPr>
        <p:spPr>
          <a:xfrm>
            <a:off x="7213252" y="3631002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770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187ABD8-D643-4F61-9E00-4C06D729A728}"/>
              </a:ext>
            </a:extLst>
          </p:cNvPr>
          <p:cNvSpPr txBox="1"/>
          <p:nvPr/>
        </p:nvSpPr>
        <p:spPr>
          <a:xfrm>
            <a:off x="5432077" y="5223281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800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608A75D-46A8-4432-A117-6E6F4D3AD096}"/>
              </a:ext>
            </a:extLst>
          </p:cNvPr>
          <p:cNvSpPr txBox="1"/>
          <p:nvPr/>
        </p:nvSpPr>
        <p:spPr>
          <a:xfrm>
            <a:off x="2841277" y="5195203"/>
            <a:ext cx="111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700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36D5A92F-81B9-4FB3-BE6E-DD20F463E16C}"/>
              </a:ext>
            </a:extLst>
          </p:cNvPr>
          <p:cNvSpPr/>
          <p:nvPr/>
        </p:nvSpPr>
        <p:spPr>
          <a:xfrm>
            <a:off x="822960" y="3533775"/>
            <a:ext cx="1435755" cy="8858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45292EB0-3E07-4EBB-AEBC-B0BD2EF67C5F}"/>
              </a:ext>
            </a:extLst>
          </p:cNvPr>
          <p:cNvSpPr/>
          <p:nvPr/>
        </p:nvSpPr>
        <p:spPr>
          <a:xfrm>
            <a:off x="5188300" y="5117574"/>
            <a:ext cx="1435755" cy="8858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70960BD-5CD1-4397-A911-868508078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7C2024D1-E152-47AB-A7E0-95DFEFD1E9F4}"/>
              </a:ext>
            </a:extLst>
          </p:cNvPr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839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Retro">
  <a:themeElements>
    <a:clrScheme name="Mat4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367982"/>
      </a:accent1>
      <a:accent2>
        <a:srgbClr val="EA8050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424</Words>
  <Application>Microsoft Office PowerPoint</Application>
  <PresentationFormat>Näytössä katseltava diaesitys (4:3)</PresentationFormat>
  <Paragraphs>102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Retro</vt:lpstr>
      <vt:lpstr>Matematiikkaa 4a</vt:lpstr>
      <vt:lpstr>Mitä lukua ajattelen?</vt:lpstr>
      <vt:lpstr>Mikä auttaa laskemisessa?</vt:lpstr>
      <vt:lpstr>Pyöräretkellä</vt:lpstr>
      <vt:lpstr>Milloin kohdataan?</vt:lpstr>
      <vt:lpstr>256 kirjainta</vt:lpstr>
      <vt:lpstr>Merkitse 300, 600, 900, 150 ja 750 lukusuorille.</vt:lpstr>
      <vt:lpstr>Merkitse luvut lukusuorille. 390, 710, 920, 650, 530, 870, 400, 990</vt:lpstr>
      <vt:lpstr>Pyöristäminen</vt:lpstr>
      <vt:lpstr>PowerPoint-esitys</vt:lpstr>
      <vt:lpstr>Miten sammakko on muuttunut?</vt:lpstr>
      <vt:lpstr>Luokkien pohjapiirroksia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137</cp:revision>
  <dcterms:created xsi:type="dcterms:W3CDTF">2015-07-16T12:32:17Z</dcterms:created>
  <dcterms:modified xsi:type="dcterms:W3CDTF">2020-06-28T09:52:14Z</dcterms:modified>
</cp:coreProperties>
</file>