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57" r:id="rId2"/>
    <p:sldId id="301" r:id="rId3"/>
    <p:sldId id="302" r:id="rId4"/>
    <p:sldId id="303" r:id="rId5"/>
    <p:sldId id="304" r:id="rId6"/>
    <p:sldId id="309" r:id="rId7"/>
    <p:sldId id="310" r:id="rId8"/>
    <p:sldId id="31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685"/>
    <a:srgbClr val="D60000"/>
    <a:srgbClr val="AC8300"/>
    <a:srgbClr val="C662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114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i-FI" dirty="0"/>
              <a:t>Matematiikkaa 3 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45353-1F76-420A-AC5D-D0BBB0464E36}" type="datetimeFigureOut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3F0A2-25AF-4A3B-ACAF-60035A349D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8251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3BEC7-BD03-43B0-8772-302C3931CB5C}" type="datetimeFigureOut">
              <a:rPr lang="fi-FI" smtClean="0"/>
              <a:t>26.11.2021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i-FI"/>
              <a:t>© Varga-Neményi ry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21096-9700-4748-A5F8-C68D204D6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58739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1096-9700-4748-A5F8-C68D204D64C7}" type="slidenum">
              <a:rPr lang="fi-FI" smtClean="0"/>
              <a:t>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Varga-Neményi ry</a:t>
            </a:r>
          </a:p>
        </p:txBody>
      </p:sp>
    </p:spTree>
    <p:extLst>
      <p:ext uri="{BB962C8B-B14F-4D97-AF65-F5344CB8AC3E}">
        <p14:creationId xmlns:p14="http://schemas.microsoft.com/office/powerpoint/2010/main" val="4097662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8FF5-4412-42F3-A6BE-97647A5FE89F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11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65C6-E65B-4F36-86F1-16FB57F334A1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5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B626D-7DB3-47F8-B44F-2C4BEFD30B2E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3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1125-68DB-4390-BA1F-71869BF9BB20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1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555A-13CA-4DCF-9A13-C366A6939029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42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F686-4651-4281-9A14-567CF4AC2003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3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480C-62D8-4168-8B36-DF02C0EE39F6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7389-E577-4566-8CA0-1A9A9C395F1C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64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E39A-B73F-46CB-95EF-A841A987A05D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7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B6BC0A4-1C6E-4946-BC44-E51B3F33314F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1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FE16-5AA6-4A3C-ABC0-9A1DE0F96C30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09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E5DD6AD-2EEE-4B0D-B33D-22785D410DAF}" type="datetime1">
              <a:rPr lang="en-US" smtClean="0"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9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dirty="0"/>
              <a:t>Matematiikkaa 3b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Geometria I, Piiri ja pinta-ala</a:t>
            </a: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6311" y="5897880"/>
            <a:ext cx="3145289" cy="792370"/>
          </a:xfrm>
          <a:prstGeom prst="rect">
            <a:avLst/>
          </a:prstGeom>
        </p:spPr>
      </p:pic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sp>
        <p:nvSpPr>
          <p:cNvPr id="3" name="Suorakulmio 2"/>
          <p:cNvSpPr/>
          <p:nvPr/>
        </p:nvSpPr>
        <p:spPr>
          <a:xfrm>
            <a:off x="822959" y="1689465"/>
            <a:ext cx="7589520" cy="191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514" y="174757"/>
            <a:ext cx="4361351" cy="462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022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Pinta-aloja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 ensin, mikä tasokuvio on suurin. </a:t>
            </a:r>
            <a:br>
              <a:rPr lang="fi-FI" dirty="0"/>
            </a:br>
            <a:r>
              <a:rPr lang="fi-FI" dirty="0"/>
              <a:t>Laske, kuinka monesta neliöstä ne muodostuvat.</a:t>
            </a:r>
          </a:p>
          <a:p>
            <a:r>
              <a:rPr lang="fi-FI" dirty="0"/>
              <a:t>Osuitko oikeaan? 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2</a:t>
              </a:r>
            </a:p>
          </p:txBody>
        </p:sp>
      </p:grpSp>
      <p:pic>
        <p:nvPicPr>
          <p:cNvPr id="11" name="Kuv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35545"/>
            <a:ext cx="9067800" cy="218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68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Pinta-ala on 16 neliötä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Piirrä vihkoosi tasokuvioita, </a:t>
            </a:r>
            <a:br>
              <a:rPr lang="fi-FI" dirty="0"/>
            </a:br>
            <a:r>
              <a:rPr lang="fi-FI" dirty="0"/>
              <a:t>joista jokainen muodostuu 16 neliöstä eli vihkon ruudusta. </a:t>
            </a:r>
            <a:br>
              <a:rPr lang="fi-FI" dirty="0"/>
            </a:br>
            <a:endParaRPr lang="fi-FI" dirty="0"/>
          </a:p>
          <a:p>
            <a:r>
              <a:rPr lang="fi-FI" dirty="0"/>
              <a:t>Mittaa jokaisen piiri eli ympärysmitta. </a:t>
            </a:r>
            <a:br>
              <a:rPr lang="fi-FI" dirty="0"/>
            </a:br>
            <a:r>
              <a:rPr lang="fi-FI" dirty="0"/>
              <a:t>Pituusyksikkö on ruutuvihkosi </a:t>
            </a:r>
            <a:br>
              <a:rPr lang="fi-FI" dirty="0"/>
            </a:br>
            <a:r>
              <a:rPr lang="fi-FI" dirty="0"/>
              <a:t>ruudun sivun eli (neliön sivun) pituus.</a:t>
            </a:r>
          </a:p>
          <a:p>
            <a:r>
              <a:rPr lang="fi-FI" dirty="0"/>
              <a:t>Tee mittauksistasi taulukko, jossa on sekä pinta-ala että piiri. </a:t>
            </a:r>
          </a:p>
          <a:p>
            <a:r>
              <a:rPr lang="fi-FI" dirty="0"/>
              <a:t>Väritä se tasokuvio, jonka ympärysmitta on pienin. 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3</a:t>
              </a:r>
            </a:p>
          </p:txBody>
        </p:sp>
      </p:grpSp>
      <p:grpSp>
        <p:nvGrpSpPr>
          <p:cNvPr id="12" name="Ryhmä 11"/>
          <p:cNvGrpSpPr/>
          <p:nvPr/>
        </p:nvGrpSpPr>
        <p:grpSpPr>
          <a:xfrm>
            <a:off x="5925690" y="2929242"/>
            <a:ext cx="712177" cy="753329"/>
            <a:chOff x="6752492" y="3431809"/>
            <a:chExt cx="712177" cy="753329"/>
          </a:xfrm>
        </p:grpSpPr>
        <p:sp>
          <p:nvSpPr>
            <p:cNvPr id="8" name="Suorakulmio 7"/>
            <p:cNvSpPr/>
            <p:nvPr/>
          </p:nvSpPr>
          <p:spPr>
            <a:xfrm>
              <a:off x="6752493" y="3431809"/>
              <a:ext cx="712176" cy="73574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/>
            <p:cNvCxnSpPr/>
            <p:nvPr/>
          </p:nvCxnSpPr>
          <p:spPr>
            <a:xfrm flipH="1">
              <a:off x="6752492" y="3431809"/>
              <a:ext cx="1" cy="753329"/>
            </a:xfrm>
            <a:prstGeom prst="line">
              <a:avLst/>
            </a:prstGeom>
            <a:ln w="38100">
              <a:solidFill>
                <a:srgbClr val="E406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uora yhdysviiva 18"/>
          <p:cNvCxnSpPr/>
          <p:nvPr/>
        </p:nvCxnSpPr>
        <p:spPr>
          <a:xfrm flipH="1">
            <a:off x="5366230" y="2929242"/>
            <a:ext cx="1" cy="753329"/>
          </a:xfrm>
          <a:prstGeom prst="line">
            <a:avLst/>
          </a:prstGeom>
          <a:ln w="38100">
            <a:solidFill>
              <a:srgbClr val="E406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04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Piiri on 24 neliön sivua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Piirrä vihkoosi suorakulmioita, </a:t>
            </a:r>
            <a:br>
              <a:rPr lang="fi-FI" dirty="0"/>
            </a:br>
            <a:r>
              <a:rPr lang="fi-FI" dirty="0"/>
              <a:t>joiden piiri eli ympärysmitta on 24 neliön sivun mittaa, </a:t>
            </a:r>
            <a:br>
              <a:rPr lang="fi-FI" dirty="0"/>
            </a:br>
            <a:r>
              <a:rPr lang="fi-FI" dirty="0"/>
              <a:t>yksi neliö on </a:t>
            </a:r>
            <a:r>
              <a:rPr lang="fi-FI" dirty="0" err="1"/>
              <a:t>ruutuvihkon</a:t>
            </a:r>
            <a:r>
              <a:rPr lang="fi-FI" dirty="0"/>
              <a:t> ruutu. </a:t>
            </a:r>
          </a:p>
          <a:p>
            <a:r>
              <a:rPr lang="fi-FI" dirty="0"/>
              <a:t>Mittaa suorakulmioidesi pinta-alat. </a:t>
            </a:r>
            <a:br>
              <a:rPr lang="fi-FI" dirty="0"/>
            </a:br>
            <a:r>
              <a:rPr lang="fi-FI" dirty="0"/>
              <a:t>Merkitse tulos kuvion viereen.</a:t>
            </a:r>
          </a:p>
          <a:p>
            <a:r>
              <a:rPr lang="fi-FI" dirty="0"/>
              <a:t>Minkälaisen suorakulmion pinta-ala on suurin?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4</a:t>
              </a:r>
            </a:p>
          </p:txBody>
        </p:sp>
      </p:grpSp>
      <p:grpSp>
        <p:nvGrpSpPr>
          <p:cNvPr id="8" name="Ryhmä 7"/>
          <p:cNvGrpSpPr/>
          <p:nvPr/>
        </p:nvGrpSpPr>
        <p:grpSpPr>
          <a:xfrm>
            <a:off x="6849207" y="2753990"/>
            <a:ext cx="712177" cy="753329"/>
            <a:chOff x="6752492" y="3431809"/>
            <a:chExt cx="712177" cy="753329"/>
          </a:xfrm>
        </p:grpSpPr>
        <p:sp>
          <p:nvSpPr>
            <p:cNvPr id="9" name="Suorakulmio 8"/>
            <p:cNvSpPr/>
            <p:nvPr/>
          </p:nvSpPr>
          <p:spPr>
            <a:xfrm>
              <a:off x="6752493" y="3431809"/>
              <a:ext cx="712176" cy="73574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/>
            <p:cNvCxnSpPr/>
            <p:nvPr/>
          </p:nvCxnSpPr>
          <p:spPr>
            <a:xfrm flipH="1">
              <a:off x="6752492" y="3431809"/>
              <a:ext cx="1" cy="753329"/>
            </a:xfrm>
            <a:prstGeom prst="line">
              <a:avLst/>
            </a:prstGeom>
            <a:ln w="38100">
              <a:solidFill>
                <a:srgbClr val="E406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/>
          <p:cNvCxnSpPr/>
          <p:nvPr/>
        </p:nvCxnSpPr>
        <p:spPr>
          <a:xfrm flipH="1">
            <a:off x="7977545" y="2753990"/>
            <a:ext cx="1" cy="753329"/>
          </a:xfrm>
          <a:prstGeom prst="line">
            <a:avLst/>
          </a:prstGeom>
          <a:ln w="38100">
            <a:solidFill>
              <a:srgbClr val="E406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404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Piiri on 12 neliön sivua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Piirrä vihkoosi suorakulmioita, </a:t>
            </a:r>
            <a:br>
              <a:rPr lang="fi-FI" dirty="0"/>
            </a:br>
            <a:r>
              <a:rPr lang="fi-FI" dirty="0"/>
              <a:t>joiden piiri eli ympärysmitta on 12 neliön sivua. </a:t>
            </a:r>
          </a:p>
          <a:p>
            <a:r>
              <a:rPr lang="fi-FI" dirty="0"/>
              <a:t>A) Kuinka monta erilaista suorakulmiota voit piirtää? </a:t>
            </a:r>
            <a:br>
              <a:rPr lang="fi-FI" dirty="0"/>
            </a:br>
            <a:r>
              <a:rPr lang="fi-FI" dirty="0"/>
              <a:t>Jos kuvio on eri asennossa, mutta muuten samanmuotoinen, </a:t>
            </a:r>
            <a:br>
              <a:rPr lang="fi-FI" dirty="0"/>
            </a:br>
            <a:r>
              <a:rPr lang="fi-FI" dirty="0"/>
              <a:t>niin se ei ole uusi kuvio.</a:t>
            </a:r>
          </a:p>
          <a:p>
            <a:r>
              <a:rPr lang="fi-FI" dirty="0"/>
              <a:t>B) Valitse pinta-alan mittayksikkö ja mittaa suorakulmioiden pinta-alat. Järjestä ne pinta-alan mukaan suuruusjärjestykseen. </a:t>
            </a:r>
          </a:p>
          <a:p>
            <a:r>
              <a:rPr lang="fi-FI" dirty="0"/>
              <a:t>C) Väritä suurin suorakulmio. 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5</a:t>
              </a:r>
            </a:p>
          </p:txBody>
        </p:sp>
      </p:grpSp>
      <p:grpSp>
        <p:nvGrpSpPr>
          <p:cNvPr id="8" name="Ryhmä 7"/>
          <p:cNvGrpSpPr/>
          <p:nvPr/>
        </p:nvGrpSpPr>
        <p:grpSpPr>
          <a:xfrm>
            <a:off x="5959712" y="1943101"/>
            <a:ext cx="422030" cy="440208"/>
            <a:chOff x="6752492" y="3431809"/>
            <a:chExt cx="712177" cy="753329"/>
          </a:xfrm>
        </p:grpSpPr>
        <p:sp>
          <p:nvSpPr>
            <p:cNvPr id="9" name="Suorakulmio 8"/>
            <p:cNvSpPr/>
            <p:nvPr/>
          </p:nvSpPr>
          <p:spPr>
            <a:xfrm>
              <a:off x="6752493" y="3431809"/>
              <a:ext cx="712176" cy="73574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cxnSp>
          <p:nvCxnSpPr>
            <p:cNvPr id="10" name="Suora yhdysviiva 9"/>
            <p:cNvCxnSpPr/>
            <p:nvPr/>
          </p:nvCxnSpPr>
          <p:spPr>
            <a:xfrm flipH="1">
              <a:off x="6752492" y="3431809"/>
              <a:ext cx="1" cy="753329"/>
            </a:xfrm>
            <a:prstGeom prst="line">
              <a:avLst/>
            </a:prstGeom>
            <a:ln w="38100">
              <a:solidFill>
                <a:srgbClr val="E4068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Suora yhdysviiva 10"/>
          <p:cNvCxnSpPr/>
          <p:nvPr/>
        </p:nvCxnSpPr>
        <p:spPr>
          <a:xfrm flipH="1">
            <a:off x="6797904" y="1943100"/>
            <a:ext cx="1" cy="440208"/>
          </a:xfrm>
          <a:prstGeom prst="line">
            <a:avLst/>
          </a:prstGeom>
          <a:ln w="38100">
            <a:solidFill>
              <a:srgbClr val="E406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952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Jäljennä neliöt vihkoosi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2959" y="5376672"/>
            <a:ext cx="7543801" cy="89686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Jatka neliöiden sarjaa, jos tilaa riittää. </a:t>
            </a:r>
            <a:br>
              <a:rPr lang="fi-FI" dirty="0"/>
            </a:br>
            <a:r>
              <a:rPr lang="fi-FI" dirty="0"/>
              <a:t>Mittaa neliöiden pinta-alat. </a:t>
            </a:r>
            <a:br>
              <a:rPr lang="fi-FI" dirty="0"/>
            </a:br>
            <a:r>
              <a:rPr lang="fi-FI" dirty="0"/>
              <a:t>Käytä yksikkönä pikkuneliön pinta-alaa. Jatka myös mittalukujen jonoa.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6</a:t>
              </a:r>
            </a:p>
          </p:txBody>
        </p:sp>
      </p:grpSp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3154757" y="283464"/>
            <a:ext cx="28368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91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Jäljennä suorakulmiot vihkoosi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7</a:t>
              </a:r>
            </a:p>
          </p:txBody>
        </p:sp>
      </p:grpSp>
      <p:sp>
        <p:nvSpPr>
          <p:cNvPr id="10" name="Sisällön paikkamerkki 2"/>
          <p:cNvSpPr txBox="1">
            <a:spLocks/>
          </p:cNvSpPr>
          <p:nvPr/>
        </p:nvSpPr>
        <p:spPr>
          <a:xfrm>
            <a:off x="822959" y="5376672"/>
            <a:ext cx="7543801" cy="896868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Jatka suorakulmioiden sarjaa samalla tavalla. </a:t>
            </a:r>
            <a:br>
              <a:rPr lang="fi-FI" dirty="0"/>
            </a:br>
            <a:r>
              <a:rPr lang="fi-FI" dirty="0"/>
              <a:t>Mittaa niiden pinta-alat. </a:t>
            </a:r>
            <a:br>
              <a:rPr lang="fi-FI" dirty="0"/>
            </a:br>
            <a:r>
              <a:rPr lang="fi-FI" dirty="0"/>
              <a:t>Käytä yksikkönä pikkuneliön pinta-alaa. Jatka myös mittalukujen jonoa.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3CDBF2B0-A652-4985-A680-5FE1D8A45593}"/>
              </a:ext>
            </a:extLst>
          </p:cNvPr>
          <p:cNvGrpSpPr/>
          <p:nvPr/>
        </p:nvGrpSpPr>
        <p:grpSpPr>
          <a:xfrm>
            <a:off x="822960" y="2397100"/>
            <a:ext cx="7214618" cy="1629478"/>
            <a:chOff x="822960" y="2397100"/>
            <a:chExt cx="7214618" cy="1629478"/>
          </a:xfrm>
        </p:grpSpPr>
        <p:pic>
          <p:nvPicPr>
            <p:cNvPr id="8" name="Kuva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3440062" y="-220002"/>
              <a:ext cx="1623795" cy="6858000"/>
            </a:xfrm>
            <a:prstGeom prst="rect">
              <a:avLst/>
            </a:prstGeom>
          </p:spPr>
        </p:pic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F29059AC-3FF2-41F4-B65E-B81649C607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92133"/>
            <a:stretch/>
          </p:blipFill>
          <p:spPr>
            <a:xfrm rot="16200000">
              <a:off x="6955933" y="2944934"/>
              <a:ext cx="1623795" cy="5394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788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Jäljennä kuusikulmiot vihkoosi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Matematiikkaa 3b © Varga–Neményi ry 2017</a:t>
            </a:r>
            <a:endParaRPr lang="en-US" dirty="0"/>
          </a:p>
        </p:txBody>
      </p:sp>
      <p:grpSp>
        <p:nvGrpSpPr>
          <p:cNvPr id="5" name="Ryhmä 4"/>
          <p:cNvGrpSpPr/>
          <p:nvPr/>
        </p:nvGrpSpPr>
        <p:grpSpPr>
          <a:xfrm>
            <a:off x="6637867" y="5935100"/>
            <a:ext cx="2506133" cy="1000684"/>
            <a:chOff x="6637867" y="5935100"/>
            <a:chExt cx="2506133" cy="1000684"/>
          </a:xfrm>
        </p:grpSpPr>
        <p:pic>
          <p:nvPicPr>
            <p:cNvPr id="6" name="Kuva 5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37867" y="6304432"/>
              <a:ext cx="2506133" cy="631352"/>
            </a:xfrm>
            <a:prstGeom prst="rect">
              <a:avLst/>
            </a:prstGeom>
          </p:spPr>
        </p:pic>
        <p:sp>
          <p:nvSpPr>
            <p:cNvPr id="7" name="Tekstiruutu 6"/>
            <p:cNvSpPr txBox="1"/>
            <p:nvPr/>
          </p:nvSpPr>
          <p:spPr>
            <a:xfrm>
              <a:off x="8669867" y="5935100"/>
              <a:ext cx="3979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8</a:t>
              </a:r>
            </a:p>
          </p:txBody>
        </p:sp>
      </p:grpSp>
      <p:sp>
        <p:nvSpPr>
          <p:cNvPr id="9" name="Sisällön paikkamerkki 2"/>
          <p:cNvSpPr txBox="1">
            <a:spLocks/>
          </p:cNvSpPr>
          <p:nvPr/>
        </p:nvSpPr>
        <p:spPr>
          <a:xfrm>
            <a:off x="822959" y="5376672"/>
            <a:ext cx="7543801" cy="896868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Jatka tasokuvioiden sarjaa samalla tavalla. </a:t>
            </a:r>
            <a:br>
              <a:rPr lang="fi-FI" dirty="0"/>
            </a:br>
            <a:r>
              <a:rPr lang="fi-FI" dirty="0"/>
              <a:t>Mittaa niiden pinta-alat. </a:t>
            </a:r>
            <a:br>
              <a:rPr lang="fi-FI" dirty="0"/>
            </a:br>
            <a:r>
              <a:rPr lang="fi-FI" dirty="0"/>
              <a:t>Käytä yksikkönä pikkuneliön pinta-alaa. Jatka myös mittalukujen jonoa.</a:t>
            </a: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V="1">
            <a:off x="3131731" y="0"/>
            <a:ext cx="28805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8731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Matematiikkaa 3b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FB61B9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ematiikkaa 3a" id="{742C64A2-70F5-40F9-9CC1-7DDF972DE4B0}" vid="{70498DD2-18A2-48CD-A099-E5ACDD3AC08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Words>352</Words>
  <Application>Microsoft Office PowerPoint</Application>
  <PresentationFormat>Näytössä katseltava diaesitys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</vt:lpstr>
      <vt:lpstr>Matematiikkaa 3b</vt:lpstr>
      <vt:lpstr>Pinta-aloja</vt:lpstr>
      <vt:lpstr>Pinta-ala on 16 neliötä</vt:lpstr>
      <vt:lpstr>Piiri on 24 neliön sivua</vt:lpstr>
      <vt:lpstr>Piiri on 12 neliön sivua</vt:lpstr>
      <vt:lpstr>Jäljennä neliöt vihkoosi</vt:lpstr>
      <vt:lpstr>Jäljennä suorakulmiot vihkoosi</vt:lpstr>
      <vt:lpstr>Jäljennä kuusikulmiot vihkoosi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Matematiikkaa 3a</dc:title>
  <dc:creator>Anni Lampinen</dc:creator>
  <cp:lastModifiedBy>Anni Lampinen</cp:lastModifiedBy>
  <cp:revision>111</cp:revision>
  <dcterms:created xsi:type="dcterms:W3CDTF">2015-07-16T12:32:17Z</dcterms:created>
  <dcterms:modified xsi:type="dcterms:W3CDTF">2021-11-26T16:47:18Z</dcterms:modified>
</cp:coreProperties>
</file>