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notesMasterIdLst>
    <p:notesMasterId r:id="rId12"/>
  </p:notesMasterIdLst>
  <p:handoutMasterIdLst>
    <p:handoutMasterId r:id="rId13"/>
  </p:handoutMasterIdLst>
  <p:sldIdLst>
    <p:sldId id="257" r:id="rId2"/>
    <p:sldId id="271" r:id="rId3"/>
    <p:sldId id="272" r:id="rId4"/>
    <p:sldId id="270" r:id="rId5"/>
    <p:sldId id="265" r:id="rId6"/>
    <p:sldId id="264" r:id="rId7"/>
    <p:sldId id="266" r:id="rId8"/>
    <p:sldId id="267" r:id="rId9"/>
    <p:sldId id="268" r:id="rId10"/>
    <p:sldId id="269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62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22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114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i-FI" dirty="0" smtClean="0"/>
              <a:t>Matematiikkaa 3 a</a:t>
            </a:r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45353-1F76-420A-AC5D-D0BBB0464E36}" type="datetimeFigureOut">
              <a:rPr lang="fi-FI" smtClean="0"/>
              <a:t>11.8.2016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 smtClean="0"/>
              <a:t>© Varga-Neményi ry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3F0A2-25AF-4A3B-ACAF-60035A349D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982510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3BEC7-BD03-43B0-8772-302C3931CB5C}" type="datetimeFigureOut">
              <a:rPr lang="fi-FI" smtClean="0"/>
              <a:t>11.8.2016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 smtClean="0"/>
              <a:t>© Varga-Neményi ry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21096-9700-4748-A5F8-C68D204D64C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587391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621096-9700-4748-A5F8-C68D204D64C7}" type="slidenum">
              <a:rPr lang="fi-FI" smtClean="0"/>
              <a:t>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© Varga-Neményi ry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97662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8FF36-52A0-4331-A784-093DCB719A21}" type="datetime1">
              <a:rPr lang="en-US" smtClean="0"/>
              <a:t>8/11/2016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 a                          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11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B7FF-A380-4E2A-9764-6299F405ED0E}" type="datetime1">
              <a:rPr lang="en-US" smtClean="0"/>
              <a:t>8/11/2016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 a                          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05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354DB-7598-489F-A44F-FAFE9B3769C0}" type="datetime1">
              <a:rPr lang="en-US" smtClean="0"/>
              <a:t>8/11/2016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 a                          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23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DEFA-993D-4045-AE08-DC2540698A7A}" type="datetime1">
              <a:rPr lang="en-US" smtClean="0"/>
              <a:t>8/11/2016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 a                          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13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AFD3E-BFD8-4674-A063-4A3CCF2E2955}" type="datetime1">
              <a:rPr lang="en-US" smtClean="0"/>
              <a:t>8/11/2016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 a                          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42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7BCF9-FAD0-4F97-9509-C009257A33AE}" type="datetime1">
              <a:rPr lang="en-US" smtClean="0"/>
              <a:t>8/11/2016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 a                          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23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7ECEA-69D6-4BB1-9F28-FED491B07E8F}" type="datetime1">
              <a:rPr lang="en-US" smtClean="0"/>
              <a:t>8/11/2016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 a                          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47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FAD7-B8D7-4C0A-8E96-A0D5CCB3590E}" type="datetime1">
              <a:rPr lang="en-US" smtClean="0"/>
              <a:t>8/11/2016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 a                          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64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825A6-BE2C-4706-8A28-1ED790E8B078}" type="datetime1">
              <a:rPr lang="en-US" smtClean="0"/>
              <a:t>8/11/2016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Matematiikkaa 3 a                          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73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FDB6E1B1-11D1-422C-823D-DFDCC6F9CFBE}" type="datetime1">
              <a:rPr lang="en-US" smtClean="0"/>
              <a:t>8/11/2016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Matematiikkaa 3 a                          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410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B16AC-428F-44F1-A957-9CD219703812}" type="datetime1">
              <a:rPr lang="en-US" smtClean="0"/>
              <a:t>8/11/2016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 a                          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096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83ADCB4-6EA7-4E2D-85E3-3574D3A550C2}" type="datetime1">
              <a:rPr lang="en-US" smtClean="0"/>
              <a:t>8/11/2016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Matematiikkaa 3 a                          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89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tiff"/><Relationship Id="rId3" Type="http://schemas.openxmlformats.org/officeDocument/2006/relationships/image" Target="../media/image5.tiff"/><Relationship Id="rId7" Type="http://schemas.openxmlformats.org/officeDocument/2006/relationships/image" Target="../media/image9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tiff"/><Relationship Id="rId5" Type="http://schemas.openxmlformats.org/officeDocument/2006/relationships/image" Target="../media/image7.tiff"/><Relationship Id="rId4" Type="http://schemas.openxmlformats.org/officeDocument/2006/relationships/image" Target="../media/image6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400" dirty="0" smtClean="0"/>
              <a:t>Matematiikkaa 3 a</a:t>
            </a:r>
            <a:endParaRPr lang="fi-FI" sz="5400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i-FI" sz="3200" dirty="0" smtClean="0"/>
              <a:t>Kertausjakso – Geometria </a:t>
            </a:r>
            <a:endParaRPr lang="fi-FI" sz="3200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6311" y="5897880"/>
            <a:ext cx="3145289" cy="792370"/>
          </a:xfrm>
          <a:prstGeom prst="rect">
            <a:avLst/>
          </a:prstGeom>
        </p:spPr>
      </p:pic>
      <p:sp>
        <p:nvSpPr>
          <p:cNvPr id="7" name="Alatunnisteen paikkamerk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 a                                                                                                               © Varga–Neményi ry 2016</a:t>
            </a:r>
            <a:endParaRPr lang="en-US" dirty="0"/>
          </a:p>
        </p:txBody>
      </p:sp>
      <p:pic>
        <p:nvPicPr>
          <p:cNvPr id="10" name="Kuvan paikkamerkki 9"/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0" b="1135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5502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 a                          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5" name="Sisällön paikkamerkki 2"/>
          <p:cNvSpPr txBox="1">
            <a:spLocks/>
          </p:cNvSpPr>
          <p:nvPr/>
        </p:nvSpPr>
        <p:spPr>
          <a:xfrm>
            <a:off x="801289" y="237118"/>
            <a:ext cx="7543801" cy="2106984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 smtClean="0"/>
              <a:t>Rakenna loogisilla </a:t>
            </a:r>
            <a:r>
              <a:rPr lang="fi-FI" dirty="0"/>
              <a:t>paloilla mahdollisimman monenlaisia kuusikulmioita. </a:t>
            </a:r>
            <a:r>
              <a:rPr lang="fi-FI" dirty="0" smtClean="0"/>
              <a:t>Tee sekä neljällä että kuudella kolmiolla. </a:t>
            </a:r>
          </a:p>
          <a:p>
            <a:r>
              <a:rPr lang="fi-FI" dirty="0" smtClean="0"/>
              <a:t>Kuusikulmiot </a:t>
            </a:r>
            <a:r>
              <a:rPr lang="fi-FI" dirty="0"/>
              <a:t>voivat olla symmetrisiä </a:t>
            </a:r>
            <a:r>
              <a:rPr lang="fi-FI" dirty="0" smtClean="0"/>
              <a:t>tai epäsymmetrisiä.</a:t>
            </a:r>
            <a:endParaRPr lang="fi-FI" dirty="0"/>
          </a:p>
          <a:p>
            <a:r>
              <a:rPr lang="fi-FI" dirty="0" smtClean="0"/>
              <a:t>Tee samalla tavalla myös kolmesta tai </a:t>
            </a:r>
            <a:r>
              <a:rPr lang="fi-FI" dirty="0"/>
              <a:t>v</a:t>
            </a:r>
            <a:r>
              <a:rPr lang="fi-FI" dirty="0" smtClean="0"/>
              <a:t>iidestä neliöstä. </a:t>
            </a:r>
            <a:br>
              <a:rPr lang="fi-FI" dirty="0" smtClean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Jos </a:t>
            </a:r>
            <a:r>
              <a:rPr lang="fi-FI" dirty="0"/>
              <a:t>kolmion ja neliön sivut eivät ole yhtä pitkiä, niitä ei voi liittää yhteen kuusikulmioksi</a:t>
            </a:r>
            <a:r>
              <a:rPr lang="fi-FI" dirty="0" smtClean="0"/>
              <a:t>.</a:t>
            </a:r>
            <a:endParaRPr lang="fi-FI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18" name="Rectangle 42"/>
          <p:cNvSpPr>
            <a:spLocks noChangeArrowheads="1"/>
          </p:cNvSpPr>
          <p:nvPr/>
        </p:nvSpPr>
        <p:spPr bwMode="auto">
          <a:xfrm>
            <a:off x="1288181" y="2789721"/>
            <a:ext cx="1446484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grpSp>
        <p:nvGrpSpPr>
          <p:cNvPr id="19" name="Group 1"/>
          <p:cNvGrpSpPr>
            <a:grpSpLocks noChangeAspect="1"/>
          </p:cNvGrpSpPr>
          <p:nvPr/>
        </p:nvGrpSpPr>
        <p:grpSpPr bwMode="auto">
          <a:xfrm>
            <a:off x="621812" y="2376098"/>
            <a:ext cx="7782219" cy="3476058"/>
            <a:chOff x="1254" y="5819"/>
            <a:chExt cx="6000" cy="2679"/>
          </a:xfrm>
        </p:grpSpPr>
        <p:sp>
          <p:nvSpPr>
            <p:cNvPr id="20" name="AutoShape 41"/>
            <p:cNvSpPr>
              <a:spLocks noChangeAspect="1" noChangeArrowheads="1" noTextEdit="1"/>
            </p:cNvSpPr>
            <p:nvPr/>
          </p:nvSpPr>
          <p:spPr bwMode="auto">
            <a:xfrm>
              <a:off x="1254" y="5819"/>
              <a:ext cx="6000" cy="26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21" name="Group 2"/>
            <p:cNvGrpSpPr>
              <a:grpSpLocks/>
            </p:cNvGrpSpPr>
            <p:nvPr/>
          </p:nvGrpSpPr>
          <p:grpSpPr bwMode="auto">
            <a:xfrm>
              <a:off x="1321" y="6093"/>
              <a:ext cx="5753" cy="2405"/>
              <a:chOff x="1321" y="5973"/>
              <a:chExt cx="5753" cy="2405"/>
            </a:xfrm>
          </p:grpSpPr>
          <p:grpSp>
            <p:nvGrpSpPr>
              <p:cNvPr id="22" name="Group 13"/>
              <p:cNvGrpSpPr>
                <a:grpSpLocks/>
              </p:cNvGrpSpPr>
              <p:nvPr/>
            </p:nvGrpSpPr>
            <p:grpSpPr bwMode="auto">
              <a:xfrm>
                <a:off x="1321" y="6173"/>
                <a:ext cx="3146" cy="2205"/>
                <a:chOff x="1321" y="6173"/>
                <a:chExt cx="3146" cy="2205"/>
              </a:xfrm>
            </p:grpSpPr>
            <p:grpSp>
              <p:nvGrpSpPr>
                <p:cNvPr id="33" name="Group 36"/>
                <p:cNvGrpSpPr>
                  <a:grpSpLocks/>
                </p:cNvGrpSpPr>
                <p:nvPr/>
              </p:nvGrpSpPr>
              <p:grpSpPr bwMode="auto">
                <a:xfrm>
                  <a:off x="1321" y="6173"/>
                  <a:ext cx="799" cy="880"/>
                  <a:chOff x="1854" y="6173"/>
                  <a:chExt cx="799" cy="880"/>
                </a:xfrm>
              </p:grpSpPr>
              <p:sp>
                <p:nvSpPr>
                  <p:cNvPr id="56" name="AutoShape 40"/>
                  <p:cNvSpPr>
                    <a:spLocks noChangeArrowheads="1"/>
                  </p:cNvSpPr>
                  <p:nvPr/>
                </p:nvSpPr>
                <p:spPr bwMode="auto">
                  <a:xfrm>
                    <a:off x="1854" y="6173"/>
                    <a:ext cx="533" cy="440"/>
                  </a:xfrm>
                  <a:prstGeom prst="triangle">
                    <a:avLst>
                      <a:gd name="adj" fmla="val 50000"/>
                    </a:avLst>
                  </a:prstGeom>
                  <a:ln>
                    <a:headEnd/>
                    <a:tailEnd/>
                  </a:ln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i-FI"/>
                  </a:p>
                </p:txBody>
              </p:sp>
              <p:sp>
                <p:nvSpPr>
                  <p:cNvPr id="57" name="AutoShape 39"/>
                  <p:cNvSpPr>
                    <a:spLocks noChangeArrowheads="1"/>
                  </p:cNvSpPr>
                  <p:nvPr/>
                </p:nvSpPr>
                <p:spPr bwMode="auto">
                  <a:xfrm rot="10800000">
                    <a:off x="1854" y="6613"/>
                    <a:ext cx="533" cy="440"/>
                  </a:xfrm>
                  <a:prstGeom prst="triangle">
                    <a:avLst>
                      <a:gd name="adj" fmla="val 50000"/>
                    </a:avLst>
                  </a:prstGeom>
                  <a:ln>
                    <a:headEnd/>
                    <a:tailEnd/>
                  </a:ln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i-FI"/>
                  </a:p>
                </p:txBody>
              </p:sp>
              <p:sp>
                <p:nvSpPr>
                  <p:cNvPr id="58" name="AutoShape 38"/>
                  <p:cNvSpPr>
                    <a:spLocks noChangeArrowheads="1"/>
                  </p:cNvSpPr>
                  <p:nvPr/>
                </p:nvSpPr>
                <p:spPr bwMode="auto">
                  <a:xfrm rot="10800000">
                    <a:off x="2120" y="6173"/>
                    <a:ext cx="533" cy="440"/>
                  </a:xfrm>
                  <a:prstGeom prst="triangle">
                    <a:avLst>
                      <a:gd name="adj" fmla="val 50000"/>
                    </a:avLst>
                  </a:prstGeom>
                  <a:ln>
                    <a:headEnd/>
                    <a:tailEnd/>
                  </a:ln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i-FI"/>
                  </a:p>
                </p:txBody>
              </p:sp>
              <p:sp>
                <p:nvSpPr>
                  <p:cNvPr id="59" name="AutoShape 37"/>
                  <p:cNvSpPr>
                    <a:spLocks noChangeArrowheads="1"/>
                  </p:cNvSpPr>
                  <p:nvPr/>
                </p:nvSpPr>
                <p:spPr bwMode="auto">
                  <a:xfrm>
                    <a:off x="2120" y="6613"/>
                    <a:ext cx="533" cy="440"/>
                  </a:xfrm>
                  <a:prstGeom prst="triangle">
                    <a:avLst>
                      <a:gd name="adj" fmla="val 50000"/>
                    </a:avLst>
                  </a:prstGeom>
                  <a:ln>
                    <a:headEnd/>
                    <a:tailEnd/>
                  </a:ln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i-FI"/>
                  </a:p>
                </p:txBody>
              </p:sp>
            </p:grpSp>
            <p:grpSp>
              <p:nvGrpSpPr>
                <p:cNvPr id="34" name="Group 28"/>
                <p:cNvGrpSpPr>
                  <a:grpSpLocks/>
                </p:cNvGrpSpPr>
                <p:nvPr/>
              </p:nvGrpSpPr>
              <p:grpSpPr bwMode="auto">
                <a:xfrm>
                  <a:off x="2334" y="6173"/>
                  <a:ext cx="1066" cy="880"/>
                  <a:chOff x="2334" y="6173"/>
                  <a:chExt cx="1066" cy="880"/>
                </a:xfrm>
              </p:grpSpPr>
              <p:grpSp>
                <p:nvGrpSpPr>
                  <p:cNvPr id="49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2334" y="6173"/>
                    <a:ext cx="799" cy="880"/>
                    <a:chOff x="1854" y="6173"/>
                    <a:chExt cx="799" cy="880"/>
                  </a:xfrm>
                </p:grpSpPr>
                <p:sp>
                  <p:nvSpPr>
                    <p:cNvPr id="52" name="AutoShape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54" y="6173"/>
                      <a:ext cx="533" cy="440"/>
                    </a:xfrm>
                    <a:prstGeom prst="triangle">
                      <a:avLst>
                        <a:gd name="adj" fmla="val 50000"/>
                      </a:avLst>
                    </a:prstGeom>
                    <a:ln>
                      <a:headEnd/>
                      <a:tailEnd/>
                    </a:ln>
                  </p:spPr>
                  <p:style>
                    <a:lnRef idx="2">
                      <a:schemeClr val="accent1"/>
                    </a:lnRef>
                    <a:fillRef idx="1">
                      <a:schemeClr val="l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fi-FI"/>
                    </a:p>
                  </p:txBody>
                </p:sp>
                <p:sp>
                  <p:nvSpPr>
                    <p:cNvPr id="53" name="AutoShape 34"/>
                    <p:cNvSpPr>
                      <a:spLocks noChangeArrowheads="1"/>
                    </p:cNvSpPr>
                    <p:nvPr/>
                  </p:nvSpPr>
                  <p:spPr bwMode="auto">
                    <a:xfrm rot="10800000">
                      <a:off x="1854" y="6613"/>
                      <a:ext cx="533" cy="440"/>
                    </a:xfrm>
                    <a:prstGeom prst="triangle">
                      <a:avLst>
                        <a:gd name="adj" fmla="val 50000"/>
                      </a:avLst>
                    </a:prstGeom>
                    <a:ln>
                      <a:headEnd/>
                      <a:tailEnd/>
                    </a:ln>
                  </p:spPr>
                  <p:style>
                    <a:lnRef idx="2">
                      <a:schemeClr val="accent1"/>
                    </a:lnRef>
                    <a:fillRef idx="1">
                      <a:schemeClr val="l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fi-FI"/>
                    </a:p>
                  </p:txBody>
                </p:sp>
                <p:sp>
                  <p:nvSpPr>
                    <p:cNvPr id="54" name="AutoShape 33"/>
                    <p:cNvSpPr>
                      <a:spLocks noChangeArrowheads="1"/>
                    </p:cNvSpPr>
                    <p:nvPr/>
                  </p:nvSpPr>
                  <p:spPr bwMode="auto">
                    <a:xfrm rot="10800000">
                      <a:off x="2120" y="6173"/>
                      <a:ext cx="533" cy="440"/>
                    </a:xfrm>
                    <a:prstGeom prst="triangle">
                      <a:avLst>
                        <a:gd name="adj" fmla="val 50000"/>
                      </a:avLst>
                    </a:prstGeom>
                    <a:ln>
                      <a:headEnd/>
                      <a:tailEnd/>
                    </a:ln>
                  </p:spPr>
                  <p:style>
                    <a:lnRef idx="2">
                      <a:schemeClr val="accent1"/>
                    </a:lnRef>
                    <a:fillRef idx="1">
                      <a:schemeClr val="l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fi-FI"/>
                    </a:p>
                  </p:txBody>
                </p:sp>
                <p:sp>
                  <p:nvSpPr>
                    <p:cNvPr id="55" name="AutoShape 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120" y="6613"/>
                      <a:ext cx="533" cy="440"/>
                    </a:xfrm>
                    <a:prstGeom prst="triangle">
                      <a:avLst>
                        <a:gd name="adj" fmla="val 50000"/>
                      </a:avLst>
                    </a:prstGeom>
                    <a:ln>
                      <a:headEnd/>
                      <a:tailEnd/>
                    </a:ln>
                  </p:spPr>
                  <p:style>
                    <a:lnRef idx="2">
                      <a:schemeClr val="accent1"/>
                    </a:lnRef>
                    <a:fillRef idx="1">
                      <a:schemeClr val="l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fi-FI"/>
                    </a:p>
                  </p:txBody>
                </p:sp>
              </p:grpSp>
              <p:sp>
                <p:nvSpPr>
                  <p:cNvPr id="50" name="AutoShape 30"/>
                  <p:cNvSpPr>
                    <a:spLocks noChangeArrowheads="1"/>
                  </p:cNvSpPr>
                  <p:nvPr/>
                </p:nvSpPr>
                <p:spPr bwMode="auto">
                  <a:xfrm rot="10800000">
                    <a:off x="2867" y="6613"/>
                    <a:ext cx="533" cy="440"/>
                  </a:xfrm>
                  <a:prstGeom prst="triangle">
                    <a:avLst>
                      <a:gd name="adj" fmla="val 50000"/>
                    </a:avLst>
                  </a:prstGeom>
                  <a:ln>
                    <a:headEnd/>
                    <a:tailEnd/>
                  </a:ln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i-FI"/>
                  </a:p>
                </p:txBody>
              </p:sp>
              <p:sp>
                <p:nvSpPr>
                  <p:cNvPr id="51" name="AutoShape 29"/>
                  <p:cNvSpPr>
                    <a:spLocks noChangeArrowheads="1"/>
                  </p:cNvSpPr>
                  <p:nvPr/>
                </p:nvSpPr>
                <p:spPr bwMode="auto">
                  <a:xfrm>
                    <a:off x="2867" y="6179"/>
                    <a:ext cx="533" cy="440"/>
                  </a:xfrm>
                  <a:prstGeom prst="triangle">
                    <a:avLst>
                      <a:gd name="adj" fmla="val 50000"/>
                    </a:avLst>
                  </a:prstGeom>
                  <a:ln>
                    <a:headEnd/>
                    <a:tailEnd/>
                  </a:ln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i-FI"/>
                  </a:p>
                </p:txBody>
              </p:sp>
            </p:grpSp>
            <p:grpSp>
              <p:nvGrpSpPr>
                <p:cNvPr id="35" name="Group 21"/>
                <p:cNvGrpSpPr>
                  <a:grpSpLocks/>
                </p:cNvGrpSpPr>
                <p:nvPr/>
              </p:nvGrpSpPr>
              <p:grpSpPr bwMode="auto">
                <a:xfrm>
                  <a:off x="3668" y="6173"/>
                  <a:ext cx="799" cy="1320"/>
                  <a:chOff x="3668" y="6173"/>
                  <a:chExt cx="799" cy="1320"/>
                </a:xfrm>
              </p:grpSpPr>
              <p:sp>
                <p:nvSpPr>
                  <p:cNvPr id="43" name="AutoShape 27"/>
                  <p:cNvSpPr>
                    <a:spLocks noChangeArrowheads="1"/>
                  </p:cNvSpPr>
                  <p:nvPr/>
                </p:nvSpPr>
                <p:spPr bwMode="auto">
                  <a:xfrm rot="10800000">
                    <a:off x="3934" y="7053"/>
                    <a:ext cx="533" cy="440"/>
                  </a:xfrm>
                  <a:prstGeom prst="triangle">
                    <a:avLst>
                      <a:gd name="adj" fmla="val 50000"/>
                    </a:avLst>
                  </a:prstGeom>
                  <a:ln>
                    <a:headEnd/>
                    <a:tailEnd/>
                  </a:ln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i-FI"/>
                  </a:p>
                </p:txBody>
              </p:sp>
              <p:grpSp>
                <p:nvGrpSpPr>
                  <p:cNvPr id="44" name="Group 22"/>
                  <p:cNvGrpSpPr>
                    <a:grpSpLocks/>
                  </p:cNvGrpSpPr>
                  <p:nvPr/>
                </p:nvGrpSpPr>
                <p:grpSpPr bwMode="auto">
                  <a:xfrm>
                    <a:off x="3668" y="6173"/>
                    <a:ext cx="799" cy="880"/>
                    <a:chOff x="1854" y="6173"/>
                    <a:chExt cx="799" cy="880"/>
                  </a:xfrm>
                </p:grpSpPr>
                <p:sp>
                  <p:nvSpPr>
                    <p:cNvPr id="45" name="AutoShape 2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54" y="6173"/>
                      <a:ext cx="533" cy="440"/>
                    </a:xfrm>
                    <a:prstGeom prst="triangle">
                      <a:avLst>
                        <a:gd name="adj" fmla="val 50000"/>
                      </a:avLst>
                    </a:prstGeom>
                    <a:ln>
                      <a:headEnd/>
                      <a:tailEnd/>
                    </a:ln>
                  </p:spPr>
                  <p:style>
                    <a:lnRef idx="2">
                      <a:schemeClr val="accent1"/>
                    </a:lnRef>
                    <a:fillRef idx="1">
                      <a:schemeClr val="l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fi-FI"/>
                    </a:p>
                  </p:txBody>
                </p:sp>
                <p:sp>
                  <p:nvSpPr>
                    <p:cNvPr id="46" name="AutoShape 25"/>
                    <p:cNvSpPr>
                      <a:spLocks noChangeArrowheads="1"/>
                    </p:cNvSpPr>
                    <p:nvPr/>
                  </p:nvSpPr>
                  <p:spPr bwMode="auto">
                    <a:xfrm rot="10800000">
                      <a:off x="1854" y="6613"/>
                      <a:ext cx="533" cy="440"/>
                    </a:xfrm>
                    <a:prstGeom prst="triangle">
                      <a:avLst>
                        <a:gd name="adj" fmla="val 50000"/>
                      </a:avLst>
                    </a:prstGeom>
                    <a:ln>
                      <a:headEnd/>
                      <a:tailEnd/>
                    </a:ln>
                  </p:spPr>
                  <p:style>
                    <a:lnRef idx="2">
                      <a:schemeClr val="accent1"/>
                    </a:lnRef>
                    <a:fillRef idx="1">
                      <a:schemeClr val="l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fi-FI"/>
                    </a:p>
                  </p:txBody>
                </p:sp>
                <p:sp>
                  <p:nvSpPr>
                    <p:cNvPr id="47" name="AutoShape 24"/>
                    <p:cNvSpPr>
                      <a:spLocks noChangeArrowheads="1"/>
                    </p:cNvSpPr>
                    <p:nvPr/>
                  </p:nvSpPr>
                  <p:spPr bwMode="auto">
                    <a:xfrm rot="10800000">
                      <a:off x="2120" y="6173"/>
                      <a:ext cx="533" cy="440"/>
                    </a:xfrm>
                    <a:prstGeom prst="triangle">
                      <a:avLst>
                        <a:gd name="adj" fmla="val 50000"/>
                      </a:avLst>
                    </a:prstGeom>
                    <a:ln>
                      <a:headEnd/>
                      <a:tailEnd/>
                    </a:ln>
                  </p:spPr>
                  <p:style>
                    <a:lnRef idx="2">
                      <a:schemeClr val="accent1"/>
                    </a:lnRef>
                    <a:fillRef idx="1">
                      <a:schemeClr val="l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fi-FI"/>
                    </a:p>
                  </p:txBody>
                </p:sp>
                <p:sp>
                  <p:nvSpPr>
                    <p:cNvPr id="48" name="AutoShape 2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120" y="6613"/>
                      <a:ext cx="533" cy="440"/>
                    </a:xfrm>
                    <a:prstGeom prst="triangle">
                      <a:avLst>
                        <a:gd name="adj" fmla="val 50000"/>
                      </a:avLst>
                    </a:prstGeom>
                    <a:ln>
                      <a:headEnd/>
                      <a:tailEnd/>
                    </a:ln>
                  </p:spPr>
                  <p:style>
                    <a:lnRef idx="2">
                      <a:schemeClr val="accent1"/>
                    </a:lnRef>
                    <a:fillRef idx="1">
                      <a:schemeClr val="l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fi-FI"/>
                    </a:p>
                  </p:txBody>
                </p:sp>
              </p:grpSp>
            </p:grpSp>
            <p:grpSp>
              <p:nvGrpSpPr>
                <p:cNvPr id="36" name="Group 14"/>
                <p:cNvGrpSpPr>
                  <a:grpSpLocks/>
                </p:cNvGrpSpPr>
                <p:nvPr/>
              </p:nvGrpSpPr>
              <p:grpSpPr bwMode="auto">
                <a:xfrm>
                  <a:off x="2694" y="7053"/>
                  <a:ext cx="1329" cy="1325"/>
                  <a:chOff x="2132" y="7094"/>
                  <a:chExt cx="1329" cy="1325"/>
                </a:xfrm>
              </p:grpSpPr>
              <p:sp>
                <p:nvSpPr>
                  <p:cNvPr id="37" name="AutoShape 20"/>
                  <p:cNvSpPr>
                    <a:spLocks noChangeArrowheads="1"/>
                  </p:cNvSpPr>
                  <p:nvPr/>
                </p:nvSpPr>
                <p:spPr bwMode="auto">
                  <a:xfrm>
                    <a:off x="2672" y="7094"/>
                    <a:ext cx="533" cy="440"/>
                  </a:xfrm>
                  <a:prstGeom prst="triangle">
                    <a:avLst>
                      <a:gd name="adj" fmla="val 50000"/>
                    </a:avLst>
                  </a:prstGeom>
                  <a:ln>
                    <a:headEnd/>
                    <a:tailEnd/>
                  </a:ln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i-FI"/>
                  </a:p>
                </p:txBody>
              </p:sp>
              <p:sp>
                <p:nvSpPr>
                  <p:cNvPr id="38" name="AutoShape 19"/>
                  <p:cNvSpPr>
                    <a:spLocks noChangeArrowheads="1"/>
                  </p:cNvSpPr>
                  <p:nvPr/>
                </p:nvSpPr>
                <p:spPr bwMode="auto">
                  <a:xfrm rot="10800000">
                    <a:off x="2379" y="7979"/>
                    <a:ext cx="533" cy="440"/>
                  </a:xfrm>
                  <a:prstGeom prst="triangle">
                    <a:avLst>
                      <a:gd name="adj" fmla="val 50000"/>
                    </a:avLst>
                  </a:prstGeom>
                  <a:ln>
                    <a:headEnd/>
                    <a:tailEnd/>
                  </a:ln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i-FI"/>
                  </a:p>
                </p:txBody>
              </p:sp>
              <p:sp>
                <p:nvSpPr>
                  <p:cNvPr id="39" name="AutoShape 18"/>
                  <p:cNvSpPr>
                    <a:spLocks noChangeArrowheads="1"/>
                  </p:cNvSpPr>
                  <p:nvPr/>
                </p:nvSpPr>
                <p:spPr bwMode="auto">
                  <a:xfrm rot="10800000">
                    <a:off x="2132" y="7541"/>
                    <a:ext cx="533" cy="440"/>
                  </a:xfrm>
                  <a:prstGeom prst="triangle">
                    <a:avLst>
                      <a:gd name="adj" fmla="val 50000"/>
                    </a:avLst>
                  </a:prstGeom>
                  <a:ln>
                    <a:headEnd/>
                    <a:tailEnd/>
                  </a:ln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i-FI"/>
                  </a:p>
                </p:txBody>
              </p:sp>
              <p:sp>
                <p:nvSpPr>
                  <p:cNvPr id="40" name="AutoShape 17"/>
                  <p:cNvSpPr>
                    <a:spLocks noChangeArrowheads="1"/>
                  </p:cNvSpPr>
                  <p:nvPr/>
                </p:nvSpPr>
                <p:spPr bwMode="auto">
                  <a:xfrm>
                    <a:off x="2401" y="7539"/>
                    <a:ext cx="533" cy="440"/>
                  </a:xfrm>
                  <a:prstGeom prst="triangle">
                    <a:avLst>
                      <a:gd name="adj" fmla="val 50000"/>
                    </a:avLst>
                  </a:prstGeom>
                  <a:ln>
                    <a:headEnd/>
                    <a:tailEnd/>
                  </a:ln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i-FI"/>
                  </a:p>
                </p:txBody>
              </p:sp>
              <p:sp>
                <p:nvSpPr>
                  <p:cNvPr id="41" name="AutoShape 16"/>
                  <p:cNvSpPr>
                    <a:spLocks noChangeArrowheads="1"/>
                  </p:cNvSpPr>
                  <p:nvPr/>
                </p:nvSpPr>
                <p:spPr bwMode="auto">
                  <a:xfrm rot="10800000">
                    <a:off x="2672" y="7534"/>
                    <a:ext cx="533" cy="440"/>
                  </a:xfrm>
                  <a:prstGeom prst="triangle">
                    <a:avLst>
                      <a:gd name="adj" fmla="val 50000"/>
                    </a:avLst>
                  </a:prstGeom>
                  <a:ln>
                    <a:headEnd/>
                    <a:tailEnd/>
                  </a:ln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i-FI"/>
                  </a:p>
                </p:txBody>
              </p:sp>
              <p:sp>
                <p:nvSpPr>
                  <p:cNvPr id="42" name="AutoShape 15"/>
                  <p:cNvSpPr>
                    <a:spLocks noChangeArrowheads="1"/>
                  </p:cNvSpPr>
                  <p:nvPr/>
                </p:nvSpPr>
                <p:spPr bwMode="auto">
                  <a:xfrm>
                    <a:off x="2928" y="7536"/>
                    <a:ext cx="533" cy="440"/>
                  </a:xfrm>
                  <a:prstGeom prst="triangle">
                    <a:avLst>
                      <a:gd name="adj" fmla="val 50000"/>
                    </a:avLst>
                  </a:prstGeom>
                  <a:ln>
                    <a:headEnd/>
                    <a:tailEnd/>
                  </a:ln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i-FI"/>
                  </a:p>
                </p:txBody>
              </p:sp>
            </p:grpSp>
          </p:grpSp>
          <p:grpSp>
            <p:nvGrpSpPr>
              <p:cNvPr id="23" name="Group 9"/>
              <p:cNvGrpSpPr>
                <a:grpSpLocks/>
              </p:cNvGrpSpPr>
              <p:nvPr/>
            </p:nvGrpSpPr>
            <p:grpSpPr bwMode="auto">
              <a:xfrm>
                <a:off x="5454" y="7298"/>
                <a:ext cx="1080" cy="1080"/>
                <a:chOff x="7470" y="8415"/>
                <a:chExt cx="1080" cy="1080"/>
              </a:xfrm>
            </p:grpSpPr>
            <p:sp>
              <p:nvSpPr>
                <p:cNvPr id="30" name="Rectangle 12"/>
                <p:cNvSpPr>
                  <a:spLocks noChangeArrowheads="1"/>
                </p:cNvSpPr>
                <p:nvPr/>
              </p:nvSpPr>
              <p:spPr bwMode="auto">
                <a:xfrm>
                  <a:off x="8010" y="8955"/>
                  <a:ext cx="540" cy="540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i-FI"/>
                </a:p>
              </p:txBody>
            </p:sp>
            <p:sp>
              <p:nvSpPr>
                <p:cNvPr id="31" name="Rectangle 11"/>
                <p:cNvSpPr>
                  <a:spLocks noChangeArrowheads="1"/>
                </p:cNvSpPr>
                <p:nvPr/>
              </p:nvSpPr>
              <p:spPr bwMode="auto">
                <a:xfrm>
                  <a:off x="7470" y="8955"/>
                  <a:ext cx="540" cy="540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i-FI"/>
                </a:p>
              </p:txBody>
            </p:sp>
            <p:sp>
              <p:nvSpPr>
                <p:cNvPr id="32" name="Rectangle 10"/>
                <p:cNvSpPr>
                  <a:spLocks noChangeArrowheads="1"/>
                </p:cNvSpPr>
                <p:nvPr/>
              </p:nvSpPr>
              <p:spPr bwMode="auto">
                <a:xfrm>
                  <a:off x="7470" y="8415"/>
                  <a:ext cx="540" cy="540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i-FI"/>
                </a:p>
              </p:txBody>
            </p:sp>
          </p:grpSp>
          <p:grpSp>
            <p:nvGrpSpPr>
              <p:cNvPr id="24" name="Group 3"/>
              <p:cNvGrpSpPr>
                <a:grpSpLocks/>
              </p:cNvGrpSpPr>
              <p:nvPr/>
            </p:nvGrpSpPr>
            <p:grpSpPr bwMode="auto">
              <a:xfrm>
                <a:off x="5454" y="5973"/>
                <a:ext cx="1620" cy="1080"/>
                <a:chOff x="7590" y="6855"/>
                <a:chExt cx="1620" cy="1080"/>
              </a:xfrm>
            </p:grpSpPr>
            <p:sp>
              <p:nvSpPr>
                <p:cNvPr id="25" name="Rectangle 8"/>
                <p:cNvSpPr>
                  <a:spLocks noChangeArrowheads="1"/>
                </p:cNvSpPr>
                <p:nvPr/>
              </p:nvSpPr>
              <p:spPr bwMode="auto">
                <a:xfrm>
                  <a:off x="7590" y="6855"/>
                  <a:ext cx="540" cy="540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i-FI"/>
                </a:p>
              </p:txBody>
            </p:sp>
            <p:sp>
              <p:nvSpPr>
                <p:cNvPr id="26" name="Rectangle 7"/>
                <p:cNvSpPr>
                  <a:spLocks noChangeArrowheads="1"/>
                </p:cNvSpPr>
                <p:nvPr/>
              </p:nvSpPr>
              <p:spPr bwMode="auto">
                <a:xfrm>
                  <a:off x="8130" y="6855"/>
                  <a:ext cx="540" cy="540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i-FI"/>
                </a:p>
              </p:txBody>
            </p:sp>
            <p:sp>
              <p:nvSpPr>
                <p:cNvPr id="27" name="Rectangle 6"/>
                <p:cNvSpPr>
                  <a:spLocks noChangeArrowheads="1"/>
                </p:cNvSpPr>
                <p:nvPr/>
              </p:nvSpPr>
              <p:spPr bwMode="auto">
                <a:xfrm>
                  <a:off x="8670" y="6855"/>
                  <a:ext cx="540" cy="540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i-FI"/>
                </a:p>
              </p:txBody>
            </p:sp>
            <p:sp>
              <p:nvSpPr>
                <p:cNvPr id="28" name="Rectangle 5"/>
                <p:cNvSpPr>
                  <a:spLocks noChangeArrowheads="1"/>
                </p:cNvSpPr>
                <p:nvPr/>
              </p:nvSpPr>
              <p:spPr bwMode="auto">
                <a:xfrm>
                  <a:off x="8670" y="7395"/>
                  <a:ext cx="540" cy="540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i-FI"/>
                </a:p>
              </p:txBody>
            </p:sp>
            <p:sp>
              <p:nvSpPr>
                <p:cNvPr id="29" name="Rectangle 4"/>
                <p:cNvSpPr>
                  <a:spLocks noChangeArrowheads="1"/>
                </p:cNvSpPr>
                <p:nvPr/>
              </p:nvSpPr>
              <p:spPr bwMode="auto">
                <a:xfrm>
                  <a:off x="8130" y="7395"/>
                  <a:ext cx="540" cy="540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i-FI"/>
                </a:p>
              </p:txBody>
            </p:sp>
          </p:grpSp>
        </p:grpSp>
      </p:grpSp>
      <p:sp>
        <p:nvSpPr>
          <p:cNvPr id="60" name="Tekstiruutu 59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10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6484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Rakentaminen </a:t>
            </a:r>
            <a:r>
              <a:rPr lang="fi-FI" dirty="0" smtClean="0"/>
              <a:t>värisauvoilla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fi-FI" dirty="0" smtClean="0"/>
              <a:t>Rakenna </a:t>
            </a:r>
            <a:r>
              <a:rPr lang="fi-FI" dirty="0"/>
              <a:t>värisauvoista jokin oma rakennelma. </a:t>
            </a:r>
            <a:endParaRPr lang="fi-FI" sz="2400" b="1" dirty="0"/>
          </a:p>
          <a:p>
            <a:pPr marL="457200" lvl="0" indent="-457200">
              <a:buFont typeface="+mj-lt"/>
              <a:buAutoNum type="arabicPeriod"/>
            </a:pPr>
            <a:r>
              <a:rPr lang="fi-FI" dirty="0"/>
              <a:t>Rakenna kahdeksalla vaaleanpunaisella sauvalla. </a:t>
            </a:r>
            <a:br>
              <a:rPr lang="fi-FI" dirty="0"/>
            </a:br>
            <a:r>
              <a:rPr lang="fi-FI" dirty="0"/>
              <a:t>Vertaa muiden rakennelmiin, esimerkiksi: </a:t>
            </a:r>
          </a:p>
          <a:p>
            <a:pPr marL="808038" lvl="1" indent="-182563"/>
            <a:r>
              <a:rPr lang="fi-FI" dirty="0"/>
              <a:t>Onko teillä samanlaisia rakennelmia? </a:t>
            </a:r>
          </a:p>
          <a:p>
            <a:pPr marL="808038" lvl="1" indent="-182563"/>
            <a:r>
              <a:rPr lang="fi-FI" dirty="0"/>
              <a:t>Onko rakennuksissa aukkoja? </a:t>
            </a:r>
          </a:p>
          <a:p>
            <a:pPr marL="808038" lvl="1" indent="-182563"/>
            <a:r>
              <a:rPr lang="fi-FI" dirty="0"/>
              <a:t>Mikä rakennelma näyttää kaikista pienimmältä? </a:t>
            </a:r>
          </a:p>
          <a:p>
            <a:pPr marL="808038" lvl="1" indent="-182563"/>
            <a:r>
              <a:rPr lang="fi-FI" dirty="0"/>
              <a:t>Jos rakennelmat olisivat taloja, mikä mahtuisi pienimmälle tontille? </a:t>
            </a:r>
          </a:p>
          <a:p>
            <a:pPr marL="808038" lvl="1" indent="-182563"/>
            <a:r>
              <a:rPr lang="fi-FI" dirty="0"/>
              <a:t>Mikä rakennelma on korkein? </a:t>
            </a:r>
            <a:endParaRPr lang="fi-FI" dirty="0" smtClean="0"/>
          </a:p>
          <a:p>
            <a:pPr marL="808038" lvl="1" indent="-182563"/>
            <a:r>
              <a:rPr lang="fi-FI" dirty="0" smtClean="0"/>
              <a:t>Missä </a:t>
            </a:r>
            <a:r>
              <a:rPr lang="fi-FI" dirty="0"/>
              <a:t>rakennelmassa olisi hyviä piilopaikkoja? </a:t>
            </a:r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 a                                                                                                               © Varga–Neményi ry 2016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6" name="Tekstiruutu 5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2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1894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Arkkitehti ja </a:t>
            </a:r>
            <a:r>
              <a:rPr lang="fi-FI" dirty="0" smtClean="0"/>
              <a:t>rakentaja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fi-FI" dirty="0" smtClean="0"/>
              <a:t>Ota </a:t>
            </a:r>
            <a:r>
              <a:rPr lang="fi-FI" dirty="0"/>
              <a:t>parisi kanssa kymmenen rakentelukuutiota. 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Ottakaa </a:t>
            </a:r>
            <a:r>
              <a:rPr lang="fi-FI" dirty="0"/>
              <a:t>jokaista väriä saman verran. </a:t>
            </a:r>
          </a:p>
          <a:p>
            <a:pPr marL="457200" indent="-457200">
              <a:buFont typeface="+mj-lt"/>
              <a:buAutoNum type="arabicPeriod"/>
            </a:pPr>
            <a:r>
              <a:rPr lang="fi-FI" dirty="0"/>
              <a:t>Arkkitehti suunnittelee ja rakentaa ensin rakennuksen ja 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kertoo </a:t>
            </a:r>
            <a:r>
              <a:rPr lang="fi-FI" dirty="0"/>
              <a:t>sitten ohjeet rakentajalle niin, ettei rakentaja näe rakennusta. </a:t>
            </a:r>
          </a:p>
          <a:p>
            <a:pPr marL="457200" indent="-457200">
              <a:buFont typeface="+mj-lt"/>
              <a:buAutoNum type="arabicPeriod"/>
            </a:pPr>
            <a:r>
              <a:rPr lang="fi-FI" dirty="0"/>
              <a:t>Kun työ on valmis, verratkaa, tuliko täsmälleen samanlainen</a:t>
            </a:r>
            <a:r>
              <a:rPr lang="fi-FI"/>
              <a:t>. </a:t>
            </a:r>
            <a:endParaRPr lang="fi-FI" smtClean="0"/>
          </a:p>
          <a:p>
            <a:pPr marL="457200" indent="-457200">
              <a:buFont typeface="+mj-lt"/>
              <a:buAutoNum type="arabicPeriod"/>
            </a:pPr>
            <a:r>
              <a:rPr lang="fi-FI" smtClean="0"/>
              <a:t>Vaihtakaa </a:t>
            </a:r>
            <a:r>
              <a:rPr lang="fi-FI" dirty="0"/>
              <a:t>rooleja.</a:t>
            </a:r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 a                                                                                                               © Varga–Neményi ry 2016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6" name="Tekstiruutu 5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3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7950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 a                                                                                                               © Varga–Neményi ry 2016</a:t>
            </a:r>
            <a:endParaRPr lang="en-US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223" y="1837056"/>
            <a:ext cx="1393477" cy="2260247"/>
          </a:xfrm>
          <a:prstGeom prst="rect">
            <a:avLst/>
          </a:prstGeom>
        </p:spPr>
      </p:pic>
      <p:pic>
        <p:nvPicPr>
          <p:cNvPr id="7" name="Kuva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452" y="4397084"/>
            <a:ext cx="1570020" cy="1585762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4110" y="3804336"/>
            <a:ext cx="1522904" cy="2178510"/>
          </a:xfrm>
          <a:prstGeom prst="rect">
            <a:avLst/>
          </a:prstGeom>
        </p:spPr>
      </p:pic>
      <p:pic>
        <p:nvPicPr>
          <p:cNvPr id="9" name="Kuva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4418" y="4113316"/>
            <a:ext cx="1435996" cy="1956440"/>
          </a:xfrm>
          <a:prstGeom prst="rect">
            <a:avLst/>
          </a:prstGeom>
        </p:spPr>
      </p:pic>
      <p:pic>
        <p:nvPicPr>
          <p:cNvPr id="10" name="Kuva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3803" y="2003016"/>
            <a:ext cx="763517" cy="1928326"/>
          </a:xfrm>
          <a:prstGeom prst="rect">
            <a:avLst/>
          </a:prstGeom>
        </p:spPr>
      </p:pic>
      <p:pic>
        <p:nvPicPr>
          <p:cNvPr id="11" name="Kuva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7064" y="2741102"/>
            <a:ext cx="1580350" cy="1356201"/>
          </a:xfrm>
          <a:prstGeom prst="rect">
            <a:avLst/>
          </a:prstGeom>
        </p:spPr>
      </p:pic>
      <p:sp>
        <p:nvSpPr>
          <p:cNvPr id="13" name="Sisällön paikkamerkki 2"/>
          <p:cNvSpPr txBox="1">
            <a:spLocks/>
          </p:cNvSpPr>
          <p:nvPr/>
        </p:nvSpPr>
        <p:spPr>
          <a:xfrm>
            <a:off x="801289" y="123779"/>
            <a:ext cx="7543801" cy="1657862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Rakenna </a:t>
            </a:r>
            <a:r>
              <a:rPr lang="fi-FI" dirty="0" smtClean="0"/>
              <a:t>samanlaiset rakennelmat värisauvojen </a:t>
            </a:r>
            <a:r>
              <a:rPr lang="fi-FI" dirty="0"/>
              <a:t>valkoisista </a:t>
            </a:r>
            <a:r>
              <a:rPr lang="fi-FI" dirty="0" smtClean="0"/>
              <a:t>kuutioista</a:t>
            </a:r>
            <a:r>
              <a:rPr lang="fi-FI" dirty="0"/>
              <a:t>. 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Voitko rakentaa kaikki rakennelmat, </a:t>
            </a:r>
            <a:br>
              <a:rPr lang="fi-FI" dirty="0" smtClean="0"/>
            </a:br>
            <a:r>
              <a:rPr lang="fi-FI" dirty="0" smtClean="0"/>
              <a:t>jos saat kääntää rakennelmat eri asentoon?</a:t>
            </a:r>
          </a:p>
          <a:p>
            <a:r>
              <a:rPr lang="fi-FI" dirty="0" smtClean="0"/>
              <a:t>Rakenna jokainen rakennelma myös erivärisillä sauvoilla, </a:t>
            </a:r>
            <a:br>
              <a:rPr lang="fi-FI" dirty="0" smtClean="0"/>
            </a:br>
            <a:r>
              <a:rPr lang="fi-FI" dirty="0" smtClean="0"/>
              <a:t>käytä mahdollisimman vähän sauvoja. </a:t>
            </a:r>
            <a:r>
              <a:rPr lang="fi-FI" dirty="0"/>
              <a:t/>
            </a:r>
            <a:br>
              <a:rPr lang="fi-FI" dirty="0"/>
            </a:br>
            <a:endParaRPr lang="fi-FI" dirty="0"/>
          </a:p>
        </p:txBody>
      </p:sp>
      <p:sp>
        <p:nvSpPr>
          <p:cNvPr id="12" name="Tekstiruutu 11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4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746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3941" y="2184693"/>
            <a:ext cx="5358496" cy="3523602"/>
          </a:xfrm>
        </p:spPr>
      </p:pic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 a                          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7" name="Sisällön paikkamerkki 2"/>
          <p:cNvSpPr txBox="1">
            <a:spLocks/>
          </p:cNvSpPr>
          <p:nvPr/>
        </p:nvSpPr>
        <p:spPr>
          <a:xfrm>
            <a:off x="801289" y="664143"/>
            <a:ext cx="7543801" cy="1117498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 smtClean="0"/>
              <a:t>Tee samanlaisia loogisten palojen isoilla kolmioilla. </a:t>
            </a:r>
            <a:endParaRPr lang="fi-FI" dirty="0"/>
          </a:p>
        </p:txBody>
      </p:sp>
      <p:pic>
        <p:nvPicPr>
          <p:cNvPr id="8" name="Kuva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6" name="Tekstiruutu 5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5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699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 a                                                                                                               © Varga–Neményi ry 2016</a:t>
            </a:r>
            <a:endParaRPr lang="en-US" dirty="0"/>
          </a:p>
        </p:txBody>
      </p:sp>
      <p:pic>
        <p:nvPicPr>
          <p:cNvPr id="5" name="Sisällön paikkamerkki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150" y="2083870"/>
            <a:ext cx="5924080" cy="3652785"/>
          </a:xfrm>
          <a:prstGeom prst="rect">
            <a:avLst/>
          </a:prstGeom>
        </p:spPr>
      </p:pic>
      <p:sp>
        <p:nvSpPr>
          <p:cNvPr id="6" name="Sisällön paikkamerkki 2"/>
          <p:cNvSpPr txBox="1">
            <a:spLocks/>
          </p:cNvSpPr>
          <p:nvPr/>
        </p:nvSpPr>
        <p:spPr>
          <a:xfrm>
            <a:off x="801289" y="664143"/>
            <a:ext cx="7543801" cy="1117498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 smtClean="0"/>
              <a:t>Tee samanlainen linna loogisilla paloilla. </a:t>
            </a:r>
            <a:endParaRPr lang="fi-FI" dirty="0"/>
          </a:p>
        </p:txBody>
      </p:sp>
      <p:pic>
        <p:nvPicPr>
          <p:cNvPr id="7" name="Kuva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8" name="Tekstiruutu 7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6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7058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 smtClean="0"/>
          </a:p>
          <a:p>
            <a:endParaRPr lang="fi-FI" dirty="0"/>
          </a:p>
          <a:p>
            <a:endParaRPr lang="fi-FI" dirty="0" smtClean="0"/>
          </a:p>
          <a:p>
            <a:endParaRPr lang="fi-FI" dirty="0"/>
          </a:p>
          <a:p>
            <a:endParaRPr lang="fi-FI" dirty="0" smtClean="0"/>
          </a:p>
          <a:p>
            <a:endParaRPr lang="fi-FI" dirty="0"/>
          </a:p>
          <a:p>
            <a:endParaRPr lang="fi-FI" dirty="0" smtClean="0"/>
          </a:p>
          <a:p>
            <a:endParaRPr lang="fi-FI" dirty="0"/>
          </a:p>
          <a:p>
            <a:r>
              <a:rPr lang="fi-FI" dirty="0" smtClean="0"/>
              <a:t>Tee useampiakin suorakulmiota ja tee niistä erilaisia kukkia.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 a                          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5" name="Sisällön paikkamerkki 2"/>
          <p:cNvSpPr txBox="1">
            <a:spLocks/>
          </p:cNvSpPr>
          <p:nvPr/>
        </p:nvSpPr>
        <p:spPr>
          <a:xfrm>
            <a:off x="801289" y="500514"/>
            <a:ext cx="7543801" cy="1281127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 smtClean="0"/>
              <a:t>Leikkaa irti kaksi samanlaista suorakulmiota. </a:t>
            </a:r>
            <a:br>
              <a:rPr lang="fi-FI" dirty="0" smtClean="0"/>
            </a:br>
            <a:r>
              <a:rPr lang="fi-FI" dirty="0" smtClean="0"/>
              <a:t>Piirrä lävistäjä. Leikkaa sitä pitkin </a:t>
            </a:r>
            <a:r>
              <a:rPr lang="fi-FI" smtClean="0"/>
              <a:t>molemmat suorakulmiot </a:t>
            </a:r>
            <a:r>
              <a:rPr lang="fi-FI" dirty="0" smtClean="0"/>
              <a:t>kahtia. </a:t>
            </a:r>
            <a:br>
              <a:rPr lang="fi-FI" dirty="0" smtClean="0"/>
            </a:br>
            <a:r>
              <a:rPr lang="fi-FI" dirty="0" smtClean="0"/>
              <a:t>Muodosta kolmioilla erilaisia kuvioita. Piirrä kuviot. </a:t>
            </a:r>
            <a:br>
              <a:rPr lang="fi-FI" dirty="0" smtClean="0"/>
            </a:br>
            <a:r>
              <a:rPr lang="fi-FI" dirty="0" smtClean="0"/>
              <a:t>Laske, kuinka monta kärkeä kussakin kuviossa on. </a:t>
            </a:r>
            <a:endParaRPr lang="fi-FI" dirty="0"/>
          </a:p>
        </p:txBody>
      </p:sp>
      <p:sp>
        <p:nvSpPr>
          <p:cNvPr id="6" name="Suorakulmio 5"/>
          <p:cNvSpPr/>
          <p:nvPr/>
        </p:nvSpPr>
        <p:spPr>
          <a:xfrm>
            <a:off x="1886552" y="2290813"/>
            <a:ext cx="5159141" cy="278170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8" name="Suora yhdysviiva 7"/>
          <p:cNvCxnSpPr/>
          <p:nvPr/>
        </p:nvCxnSpPr>
        <p:spPr>
          <a:xfrm>
            <a:off x="1876926" y="2300438"/>
            <a:ext cx="5197642" cy="280095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iruutu 8"/>
          <p:cNvSpPr txBox="1"/>
          <p:nvPr/>
        </p:nvSpPr>
        <p:spPr>
          <a:xfrm rot="1746009">
            <a:off x="3983654" y="3305327"/>
            <a:ext cx="1222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 smtClean="0"/>
              <a:t>Lävistäjä</a:t>
            </a:r>
            <a:endParaRPr lang="fi-FI" sz="2000" dirty="0"/>
          </a:p>
        </p:txBody>
      </p:sp>
      <p:pic>
        <p:nvPicPr>
          <p:cNvPr id="10" name="Kuva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11" name="Tekstiruutu 10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7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5307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86768" y="1845733"/>
            <a:ext cx="8076492" cy="4491271"/>
          </a:xfrm>
        </p:spPr>
        <p:txBody>
          <a:bodyPr/>
          <a:lstStyle/>
          <a:p>
            <a:endParaRPr lang="fi-FI" dirty="0" smtClean="0"/>
          </a:p>
          <a:p>
            <a:endParaRPr lang="fi-FI" dirty="0"/>
          </a:p>
          <a:p>
            <a:endParaRPr lang="fi-FI" dirty="0" smtClean="0"/>
          </a:p>
          <a:p>
            <a:endParaRPr lang="fi-FI" dirty="0"/>
          </a:p>
          <a:p>
            <a:endParaRPr lang="fi-FI" dirty="0" smtClean="0"/>
          </a:p>
          <a:p>
            <a:endParaRPr lang="fi-FI" dirty="0"/>
          </a:p>
          <a:p>
            <a:endParaRPr lang="fi-FI" dirty="0" smtClean="0"/>
          </a:p>
          <a:p>
            <a:endParaRPr lang="fi-FI" dirty="0"/>
          </a:p>
          <a:p>
            <a:endParaRPr lang="fi-FI" dirty="0" smtClean="0"/>
          </a:p>
          <a:p>
            <a:r>
              <a:rPr lang="fi-FI" dirty="0" smtClean="0"/>
              <a:t>Rakenna niillä muutakin. Liimaa kuviosi paperille. 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 a                          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5" name="Sisällön paikkamerkki 2"/>
          <p:cNvSpPr txBox="1">
            <a:spLocks/>
          </p:cNvSpPr>
          <p:nvPr/>
        </p:nvSpPr>
        <p:spPr>
          <a:xfrm>
            <a:off x="801289" y="356126"/>
            <a:ext cx="5917145" cy="1463043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 smtClean="0"/>
              <a:t>Leikkaa värillisistä papereista irti </a:t>
            </a:r>
            <a:br>
              <a:rPr lang="fi-FI" dirty="0" smtClean="0"/>
            </a:br>
            <a:r>
              <a:rPr lang="fi-FI" dirty="0" smtClean="0"/>
              <a:t>useita yhtä suuria neliöitä. </a:t>
            </a:r>
            <a:br>
              <a:rPr lang="fi-FI" dirty="0" smtClean="0"/>
            </a:br>
            <a:r>
              <a:rPr lang="fi-FI" dirty="0" smtClean="0"/>
              <a:t>Leikkaa kaikki neliöt neljäksi pieneksi kolmioksi.  </a:t>
            </a:r>
          </a:p>
          <a:p>
            <a:r>
              <a:rPr lang="fi-FI" dirty="0"/>
              <a:t>R</a:t>
            </a:r>
            <a:r>
              <a:rPr lang="fi-FI" dirty="0" smtClean="0"/>
              <a:t>akenna niillä nämä kuviot:</a:t>
            </a:r>
            <a:endParaRPr lang="fi-FI" dirty="0"/>
          </a:p>
        </p:txBody>
      </p:sp>
      <p:sp>
        <p:nvSpPr>
          <p:cNvPr id="2" name="Suorakulmio 1"/>
          <p:cNvSpPr/>
          <p:nvPr/>
        </p:nvSpPr>
        <p:spPr>
          <a:xfrm>
            <a:off x="6718434" y="231005"/>
            <a:ext cx="1453414" cy="14437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7" name="Suora yhdysviiva 6"/>
          <p:cNvCxnSpPr/>
          <p:nvPr/>
        </p:nvCxnSpPr>
        <p:spPr>
          <a:xfrm>
            <a:off x="6718434" y="240632"/>
            <a:ext cx="1463040" cy="1443789"/>
          </a:xfrm>
          <a:prstGeom prst="line">
            <a:avLst/>
          </a:prstGeom>
          <a:ln w="1905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uora yhdysviiva 7"/>
          <p:cNvCxnSpPr/>
          <p:nvPr/>
        </p:nvCxnSpPr>
        <p:spPr>
          <a:xfrm flipH="1">
            <a:off x="6718434" y="240632"/>
            <a:ext cx="1453414" cy="1434163"/>
          </a:xfrm>
          <a:prstGeom prst="line">
            <a:avLst/>
          </a:prstGeom>
          <a:ln w="1905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uora yhdysviiva 11"/>
          <p:cNvCxnSpPr/>
          <p:nvPr/>
        </p:nvCxnSpPr>
        <p:spPr>
          <a:xfrm>
            <a:off x="597700" y="3426594"/>
            <a:ext cx="721894" cy="75077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uora yhdysviiva 12"/>
          <p:cNvCxnSpPr/>
          <p:nvPr/>
        </p:nvCxnSpPr>
        <p:spPr>
          <a:xfrm flipV="1">
            <a:off x="1319594" y="2731252"/>
            <a:ext cx="1443788" cy="144611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uora yhdysviiva 13"/>
          <p:cNvCxnSpPr/>
          <p:nvPr/>
        </p:nvCxnSpPr>
        <p:spPr>
          <a:xfrm>
            <a:off x="2029240" y="1980482"/>
            <a:ext cx="721894" cy="75077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uora yhdysviiva 16"/>
          <p:cNvCxnSpPr/>
          <p:nvPr/>
        </p:nvCxnSpPr>
        <p:spPr>
          <a:xfrm flipV="1">
            <a:off x="598250" y="1967200"/>
            <a:ext cx="1443788" cy="144611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uora yhdysviiva 17"/>
          <p:cNvCxnSpPr/>
          <p:nvPr/>
        </p:nvCxnSpPr>
        <p:spPr>
          <a:xfrm>
            <a:off x="2494937" y="4164500"/>
            <a:ext cx="721894" cy="75077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uora yhdysviiva 18"/>
          <p:cNvCxnSpPr/>
          <p:nvPr/>
        </p:nvCxnSpPr>
        <p:spPr>
          <a:xfrm flipH="1">
            <a:off x="2744408" y="2731252"/>
            <a:ext cx="701716" cy="69534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uora yhdysviiva 20"/>
          <p:cNvCxnSpPr/>
          <p:nvPr/>
        </p:nvCxnSpPr>
        <p:spPr>
          <a:xfrm>
            <a:off x="2744408" y="3426594"/>
            <a:ext cx="723156" cy="74157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uora yhdysviiva 22"/>
          <p:cNvCxnSpPr/>
          <p:nvPr/>
        </p:nvCxnSpPr>
        <p:spPr>
          <a:xfrm flipV="1">
            <a:off x="2751134" y="1996583"/>
            <a:ext cx="1457240" cy="2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uora yhdysviiva 27"/>
          <p:cNvCxnSpPr/>
          <p:nvPr/>
        </p:nvCxnSpPr>
        <p:spPr>
          <a:xfrm flipH="1">
            <a:off x="3467564" y="3442719"/>
            <a:ext cx="739606" cy="73004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uora yhdysviiva 29"/>
          <p:cNvCxnSpPr/>
          <p:nvPr/>
        </p:nvCxnSpPr>
        <p:spPr>
          <a:xfrm flipV="1">
            <a:off x="4207170" y="1996584"/>
            <a:ext cx="0" cy="144613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uora yhdysviiva 30"/>
          <p:cNvCxnSpPr/>
          <p:nvPr/>
        </p:nvCxnSpPr>
        <p:spPr>
          <a:xfrm flipH="1">
            <a:off x="4182732" y="3426249"/>
            <a:ext cx="739606" cy="71845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uora yhdysviiva 39"/>
          <p:cNvCxnSpPr/>
          <p:nvPr/>
        </p:nvCxnSpPr>
        <p:spPr>
          <a:xfrm flipH="1">
            <a:off x="4921135" y="1971219"/>
            <a:ext cx="1203" cy="145503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uora yhdysviiva 41"/>
          <p:cNvCxnSpPr/>
          <p:nvPr/>
        </p:nvCxnSpPr>
        <p:spPr>
          <a:xfrm flipV="1">
            <a:off x="4207170" y="4144682"/>
            <a:ext cx="1457240" cy="2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uora yhdysviiva 42"/>
          <p:cNvCxnSpPr/>
          <p:nvPr/>
        </p:nvCxnSpPr>
        <p:spPr>
          <a:xfrm flipH="1">
            <a:off x="5642266" y="3446030"/>
            <a:ext cx="701716" cy="69534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uora yhdysviiva 45"/>
          <p:cNvCxnSpPr/>
          <p:nvPr/>
        </p:nvCxnSpPr>
        <p:spPr>
          <a:xfrm>
            <a:off x="4923438" y="1960647"/>
            <a:ext cx="1420544" cy="148538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uora yhdysviiva 47"/>
          <p:cNvCxnSpPr/>
          <p:nvPr/>
        </p:nvCxnSpPr>
        <p:spPr>
          <a:xfrm>
            <a:off x="5636302" y="1996583"/>
            <a:ext cx="2891627" cy="94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uora yhdysviiva 49"/>
          <p:cNvCxnSpPr/>
          <p:nvPr/>
        </p:nvCxnSpPr>
        <p:spPr>
          <a:xfrm>
            <a:off x="5655405" y="1983714"/>
            <a:ext cx="1441875" cy="148209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uora yhdysviiva 52"/>
          <p:cNvCxnSpPr/>
          <p:nvPr/>
        </p:nvCxnSpPr>
        <p:spPr>
          <a:xfrm flipV="1">
            <a:off x="7092570" y="2005316"/>
            <a:ext cx="1443788" cy="144611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uora yhdysviiva 55"/>
          <p:cNvCxnSpPr/>
          <p:nvPr/>
        </p:nvCxnSpPr>
        <p:spPr>
          <a:xfrm flipV="1">
            <a:off x="4111356" y="5346036"/>
            <a:ext cx="2881401" cy="988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uora yhdysviiva 60"/>
          <p:cNvCxnSpPr/>
          <p:nvPr/>
        </p:nvCxnSpPr>
        <p:spPr>
          <a:xfrm flipV="1">
            <a:off x="4820181" y="4613563"/>
            <a:ext cx="2881401" cy="988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uora yhdysviiva 61"/>
          <p:cNvCxnSpPr/>
          <p:nvPr/>
        </p:nvCxnSpPr>
        <p:spPr>
          <a:xfrm flipH="1">
            <a:off x="4102647" y="4611340"/>
            <a:ext cx="739606" cy="73004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uora yhdysviiva 62"/>
          <p:cNvCxnSpPr/>
          <p:nvPr/>
        </p:nvCxnSpPr>
        <p:spPr>
          <a:xfrm flipH="1">
            <a:off x="6971602" y="4628264"/>
            <a:ext cx="739606" cy="73004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uora yhdysviiva 65"/>
          <p:cNvCxnSpPr/>
          <p:nvPr/>
        </p:nvCxnSpPr>
        <p:spPr>
          <a:xfrm flipH="1">
            <a:off x="1759877" y="4174316"/>
            <a:ext cx="739606" cy="73004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uora yhdysviiva 66"/>
          <p:cNvCxnSpPr/>
          <p:nvPr/>
        </p:nvCxnSpPr>
        <p:spPr>
          <a:xfrm flipH="1">
            <a:off x="2490627" y="4896760"/>
            <a:ext cx="739606" cy="73004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uora yhdysviiva 67"/>
          <p:cNvCxnSpPr/>
          <p:nvPr/>
        </p:nvCxnSpPr>
        <p:spPr>
          <a:xfrm>
            <a:off x="2745670" y="1994743"/>
            <a:ext cx="721894" cy="75077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uora yhdysviiva 68"/>
          <p:cNvCxnSpPr/>
          <p:nvPr/>
        </p:nvCxnSpPr>
        <p:spPr>
          <a:xfrm>
            <a:off x="1770888" y="4885104"/>
            <a:ext cx="721894" cy="75077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Kuva 6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35" name="Tekstiruutu 34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8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0552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isällön paikkamerkki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9561" y="3339002"/>
            <a:ext cx="735511" cy="722980"/>
          </a:xfrm>
        </p:spPr>
      </p:pic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 a                          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5" name="Sisällön paikkamerkki 2"/>
          <p:cNvSpPr txBox="1">
            <a:spLocks/>
          </p:cNvSpPr>
          <p:nvPr/>
        </p:nvSpPr>
        <p:spPr>
          <a:xfrm>
            <a:off x="801289" y="664143"/>
            <a:ext cx="7543801" cy="1117498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 smtClean="0"/>
              <a:t>Leikkaa irti Monisteen 11 palat.  Leikkaa paloja kahdesta eri väristä.</a:t>
            </a:r>
            <a:br>
              <a:rPr lang="fi-FI" dirty="0" smtClean="0"/>
            </a:br>
            <a:r>
              <a:rPr lang="fi-FI" dirty="0" smtClean="0"/>
              <a:t>Suunnittele niistä kauniita kuvioita ja koristeita. </a:t>
            </a:r>
            <a:br>
              <a:rPr lang="fi-FI" dirty="0" smtClean="0"/>
            </a:br>
            <a:r>
              <a:rPr lang="fi-FI" dirty="0" smtClean="0"/>
              <a:t>Voit liimata onnistuneimmat kuviosi paperille ja tehdä niistä kortteja.  </a:t>
            </a:r>
            <a:endParaRPr lang="fi-FI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pic>
        <p:nvPicPr>
          <p:cNvPr id="7" name="Kuva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5929" y="3185587"/>
            <a:ext cx="1225287" cy="1232547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8346" y="4928206"/>
            <a:ext cx="1643396" cy="660509"/>
          </a:xfrm>
          <a:prstGeom prst="rect">
            <a:avLst/>
          </a:prstGeom>
        </p:spPr>
      </p:pic>
      <p:pic>
        <p:nvPicPr>
          <p:cNvPr id="9" name="Kuva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555" y="3125359"/>
            <a:ext cx="1241295" cy="1232547"/>
          </a:xfrm>
          <a:prstGeom prst="rect">
            <a:avLst/>
          </a:prstGeom>
        </p:spPr>
      </p:pic>
      <p:pic>
        <p:nvPicPr>
          <p:cNvPr id="10" name="Kuva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6624" y="3185586"/>
            <a:ext cx="1238752" cy="1232547"/>
          </a:xfrm>
          <a:prstGeom prst="rect">
            <a:avLst/>
          </a:prstGeom>
        </p:spPr>
      </p:pic>
      <p:pic>
        <p:nvPicPr>
          <p:cNvPr id="11" name="Kuva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1269" y="2044088"/>
            <a:ext cx="1643396" cy="686807"/>
          </a:xfrm>
          <a:prstGeom prst="rect">
            <a:avLst/>
          </a:prstGeom>
        </p:spPr>
      </p:pic>
      <p:pic>
        <p:nvPicPr>
          <p:cNvPr id="12" name="Kuva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1050" y="5080704"/>
            <a:ext cx="1643396" cy="560503"/>
          </a:xfrm>
          <a:prstGeom prst="rect">
            <a:avLst/>
          </a:prstGeom>
        </p:spPr>
      </p:pic>
      <p:pic>
        <p:nvPicPr>
          <p:cNvPr id="13" name="Kuva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1845" y="4642188"/>
            <a:ext cx="1167062" cy="1232547"/>
          </a:xfrm>
          <a:prstGeom prst="rect">
            <a:avLst/>
          </a:prstGeom>
        </p:spPr>
      </p:pic>
      <p:pic>
        <p:nvPicPr>
          <p:cNvPr id="14" name="Kuva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7326" y="2066111"/>
            <a:ext cx="1643396" cy="598395"/>
          </a:xfrm>
          <a:prstGeom prst="rect">
            <a:avLst/>
          </a:prstGeom>
        </p:spPr>
      </p:pic>
      <p:pic>
        <p:nvPicPr>
          <p:cNvPr id="15" name="Kuva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54" y="4803956"/>
            <a:ext cx="1198940" cy="1232547"/>
          </a:xfrm>
          <a:prstGeom prst="rect">
            <a:avLst/>
          </a:prstGeom>
        </p:spPr>
      </p:pic>
      <p:pic>
        <p:nvPicPr>
          <p:cNvPr id="16" name="Kuva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1798" y="2104220"/>
            <a:ext cx="1826548" cy="522180"/>
          </a:xfrm>
          <a:prstGeom prst="rect">
            <a:avLst/>
          </a:prstGeom>
        </p:spPr>
      </p:pic>
      <p:pic>
        <p:nvPicPr>
          <p:cNvPr id="17" name="Kuva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54" y="2029854"/>
            <a:ext cx="1643396" cy="649455"/>
          </a:xfrm>
          <a:prstGeom prst="rect">
            <a:avLst/>
          </a:prstGeom>
        </p:spPr>
      </p:pic>
      <p:sp>
        <p:nvSpPr>
          <p:cNvPr id="18" name="Tekstiruutu 17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9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151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">
  <a:themeElements>
    <a:clrScheme name="Retro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ematiikkaa 3a" id="{742C64A2-70F5-40F9-9CC1-7DDF972DE4B0}" vid="{70498DD2-18A2-48CD-A099-E5ACDD3AC084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</TotalTime>
  <Words>201</Words>
  <Application>Microsoft Office PowerPoint</Application>
  <PresentationFormat>Näytössä katseltava diaesitys (4:3)</PresentationFormat>
  <Paragraphs>68</Paragraphs>
  <Slides>10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3" baseType="lpstr">
      <vt:lpstr>Calibri</vt:lpstr>
      <vt:lpstr>Calibri Light</vt:lpstr>
      <vt:lpstr>Retro</vt:lpstr>
      <vt:lpstr>Matematiikkaa 3 a</vt:lpstr>
      <vt:lpstr>Rakentaminen värisauvoilla</vt:lpstr>
      <vt:lpstr>Arkkitehti ja rakentaja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Matematiikkaa 3a</dc:title>
  <dc:creator>Anni Lampinen</dc:creator>
  <cp:lastModifiedBy>Anni Lampinen</cp:lastModifiedBy>
  <cp:revision>43</cp:revision>
  <dcterms:created xsi:type="dcterms:W3CDTF">2015-07-16T12:32:17Z</dcterms:created>
  <dcterms:modified xsi:type="dcterms:W3CDTF">2016-08-11T15:59:13Z</dcterms:modified>
</cp:coreProperties>
</file>