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72" r:id="rId4"/>
    <p:sldId id="270" r:id="rId5"/>
    <p:sldId id="265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Matematiikkaa 3 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FF36-52A0-4331-A784-093DCB719A21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7FF-A380-4E2A-9764-6299F405ED0E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54DB-7598-489F-A44F-FAFE9B3769C0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DEFA-993D-4045-AE08-DC2540698A7A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FD3E-BFD8-4674-A063-4A3CCF2E2955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BCF9-FAD0-4F97-9509-C009257A33AE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ECEA-69D6-4BB1-9F28-FED491B07E8F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FAD7-B8D7-4C0A-8E96-A0D5CCB3590E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25A6-BE2C-4706-8A28-1ED790E8B078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DB6E1B1-11D1-422C-823D-DFDCC6F9CFBE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6AC-428F-44F1-A957-9CD219703812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3ADCB4-6EA7-4E2D-85E3-3574D3A550C2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/>
              <a:t>Matematiikkaa 3 a</a:t>
            </a:r>
            <a:endParaRPr lang="fi-FI" sz="5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Kertausjakso – Geometria 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01289" y="237118"/>
            <a:ext cx="7543801" cy="210698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Rakenna loogisilla </a:t>
            </a:r>
            <a:r>
              <a:rPr lang="fi-FI" dirty="0"/>
              <a:t>paloilla mahdollisimman monenlaisia kuusikulmioita. </a:t>
            </a:r>
            <a:r>
              <a:rPr lang="fi-FI" dirty="0" smtClean="0"/>
              <a:t>Tee sekä neljällä että kuudella kolmiolla. </a:t>
            </a:r>
          </a:p>
          <a:p>
            <a:r>
              <a:rPr lang="fi-FI" dirty="0" smtClean="0"/>
              <a:t>Kuusikulmiot </a:t>
            </a:r>
            <a:r>
              <a:rPr lang="fi-FI" dirty="0"/>
              <a:t>voivat olla symmetrisiä </a:t>
            </a:r>
            <a:r>
              <a:rPr lang="fi-FI" dirty="0" smtClean="0"/>
              <a:t>tai epäsymmetrisiä.</a:t>
            </a:r>
            <a:endParaRPr lang="fi-FI" dirty="0"/>
          </a:p>
          <a:p>
            <a:r>
              <a:rPr lang="fi-FI" dirty="0" smtClean="0"/>
              <a:t>Tee samalla tavalla myös kolmesta tai </a:t>
            </a:r>
            <a:r>
              <a:rPr lang="fi-FI" dirty="0"/>
              <a:t>v</a:t>
            </a:r>
            <a:r>
              <a:rPr lang="fi-FI" dirty="0" smtClean="0"/>
              <a:t>iidestä neliöstä.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Jos </a:t>
            </a:r>
            <a:r>
              <a:rPr lang="fi-FI" dirty="0"/>
              <a:t>kolmion ja neliön sivut eivät ole yhtä pitkiä, niitä ei voi liittää yhteen kuusikulmioksi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1288181" y="2789721"/>
            <a:ext cx="144648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19" name="Group 1"/>
          <p:cNvGrpSpPr>
            <a:grpSpLocks noChangeAspect="1"/>
          </p:cNvGrpSpPr>
          <p:nvPr/>
        </p:nvGrpSpPr>
        <p:grpSpPr bwMode="auto">
          <a:xfrm>
            <a:off x="621812" y="2376098"/>
            <a:ext cx="7782219" cy="3476058"/>
            <a:chOff x="1254" y="5819"/>
            <a:chExt cx="6000" cy="2679"/>
          </a:xfrm>
        </p:grpSpPr>
        <p:sp>
          <p:nvSpPr>
            <p:cNvPr id="20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254" y="5819"/>
              <a:ext cx="6000" cy="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" name="Group 2"/>
            <p:cNvGrpSpPr>
              <a:grpSpLocks/>
            </p:cNvGrpSpPr>
            <p:nvPr/>
          </p:nvGrpSpPr>
          <p:grpSpPr bwMode="auto">
            <a:xfrm>
              <a:off x="1321" y="6093"/>
              <a:ext cx="5753" cy="2405"/>
              <a:chOff x="1321" y="5973"/>
              <a:chExt cx="5753" cy="2405"/>
            </a:xfrm>
          </p:grpSpPr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1321" y="6173"/>
                <a:ext cx="3146" cy="2205"/>
                <a:chOff x="1321" y="6173"/>
                <a:chExt cx="3146" cy="2205"/>
              </a:xfrm>
            </p:grpSpPr>
            <p:grpSp>
              <p:nvGrpSpPr>
                <p:cNvPr id="33" name="Group 36"/>
                <p:cNvGrpSpPr>
                  <a:grpSpLocks/>
                </p:cNvGrpSpPr>
                <p:nvPr/>
              </p:nvGrpSpPr>
              <p:grpSpPr bwMode="auto">
                <a:xfrm>
                  <a:off x="1321" y="6173"/>
                  <a:ext cx="799" cy="880"/>
                  <a:chOff x="1854" y="6173"/>
                  <a:chExt cx="799" cy="880"/>
                </a:xfrm>
              </p:grpSpPr>
              <p:sp>
                <p:nvSpPr>
                  <p:cNvPr id="56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854" y="6173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57" name="AutoShape 3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854" y="6613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58" name="AutoShape 3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120" y="6173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5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120" y="6613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34" name="Group 28"/>
                <p:cNvGrpSpPr>
                  <a:grpSpLocks/>
                </p:cNvGrpSpPr>
                <p:nvPr/>
              </p:nvGrpSpPr>
              <p:grpSpPr bwMode="auto">
                <a:xfrm>
                  <a:off x="2334" y="6173"/>
                  <a:ext cx="1066" cy="880"/>
                  <a:chOff x="2334" y="6173"/>
                  <a:chExt cx="1066" cy="880"/>
                </a:xfrm>
              </p:grpSpPr>
              <p:grpSp>
                <p:nvGrpSpPr>
                  <p:cNvPr id="4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334" y="6173"/>
                    <a:ext cx="799" cy="880"/>
                    <a:chOff x="1854" y="6173"/>
                    <a:chExt cx="799" cy="880"/>
                  </a:xfrm>
                </p:grpSpPr>
                <p:sp>
                  <p:nvSpPr>
                    <p:cNvPr id="52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" y="617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  <p:sp>
                  <p:nvSpPr>
                    <p:cNvPr id="53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854" y="661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  <p:sp>
                  <p:nvSpPr>
                    <p:cNvPr id="54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120" y="617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  <p:sp>
                  <p:nvSpPr>
                    <p:cNvPr id="55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0" y="661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</p:grpSp>
              <p:sp>
                <p:nvSpPr>
                  <p:cNvPr id="50" name="AutoShape 3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67" y="6613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5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2867" y="6179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</p:grpSp>
            <p:grpSp>
              <p:nvGrpSpPr>
                <p:cNvPr id="35" name="Group 21"/>
                <p:cNvGrpSpPr>
                  <a:grpSpLocks/>
                </p:cNvGrpSpPr>
                <p:nvPr/>
              </p:nvGrpSpPr>
              <p:grpSpPr bwMode="auto">
                <a:xfrm>
                  <a:off x="3668" y="6173"/>
                  <a:ext cx="799" cy="1320"/>
                  <a:chOff x="3668" y="6173"/>
                  <a:chExt cx="799" cy="1320"/>
                </a:xfrm>
              </p:grpSpPr>
              <p:sp>
                <p:nvSpPr>
                  <p:cNvPr id="43" name="AutoShape 2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934" y="7053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grpSp>
                <p:nvGrpSpPr>
                  <p:cNvPr id="4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668" y="6173"/>
                    <a:ext cx="799" cy="880"/>
                    <a:chOff x="1854" y="6173"/>
                    <a:chExt cx="799" cy="880"/>
                  </a:xfrm>
                </p:grpSpPr>
                <p:sp>
                  <p:nvSpPr>
                    <p:cNvPr id="45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" y="617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  <p:sp>
                  <p:nvSpPr>
                    <p:cNvPr id="46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854" y="661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  <p:sp>
                  <p:nvSpPr>
                    <p:cNvPr id="47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120" y="617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  <p:sp>
                  <p:nvSpPr>
                    <p:cNvPr id="48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0" y="6613"/>
                      <a:ext cx="533" cy="440"/>
                    </a:xfrm>
                    <a:prstGeom prst="triangle">
                      <a:avLst>
                        <a:gd name="adj" fmla="val 50000"/>
                      </a:avLst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i-FI"/>
                    </a:p>
                  </p:txBody>
                </p:sp>
              </p:grpSp>
            </p:grpSp>
            <p:grpSp>
              <p:nvGrpSpPr>
                <p:cNvPr id="36" name="Group 14"/>
                <p:cNvGrpSpPr>
                  <a:grpSpLocks/>
                </p:cNvGrpSpPr>
                <p:nvPr/>
              </p:nvGrpSpPr>
              <p:grpSpPr bwMode="auto">
                <a:xfrm>
                  <a:off x="2694" y="7053"/>
                  <a:ext cx="1329" cy="1325"/>
                  <a:chOff x="2132" y="7094"/>
                  <a:chExt cx="1329" cy="1325"/>
                </a:xfrm>
              </p:grpSpPr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672" y="7094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38" name="AutoShape 1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379" y="7979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39" name="AutoShape 1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132" y="7541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40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7539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41" name="AutoShape 1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72" y="7534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  <p:sp>
                <p:nvSpPr>
                  <p:cNvPr id="4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7536"/>
                    <a:ext cx="533" cy="440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i-FI"/>
                  </a:p>
                </p:txBody>
              </p:sp>
            </p:grpSp>
          </p:grpSp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5454" y="7298"/>
                <a:ext cx="1080" cy="1080"/>
                <a:chOff x="7470" y="8415"/>
                <a:chExt cx="1080" cy="1080"/>
              </a:xfrm>
            </p:grpSpPr>
            <p:sp>
              <p:nvSpPr>
                <p:cNvPr id="30" name="Rectangle 12"/>
                <p:cNvSpPr>
                  <a:spLocks noChangeArrowheads="1"/>
                </p:cNvSpPr>
                <p:nvPr/>
              </p:nvSpPr>
              <p:spPr bwMode="auto">
                <a:xfrm>
                  <a:off x="8010" y="895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1" name="Rectangle 11"/>
                <p:cNvSpPr>
                  <a:spLocks noChangeArrowheads="1"/>
                </p:cNvSpPr>
                <p:nvPr/>
              </p:nvSpPr>
              <p:spPr bwMode="auto">
                <a:xfrm>
                  <a:off x="7470" y="895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2" name="Rectangle 10"/>
                <p:cNvSpPr>
                  <a:spLocks noChangeArrowheads="1"/>
                </p:cNvSpPr>
                <p:nvPr/>
              </p:nvSpPr>
              <p:spPr bwMode="auto">
                <a:xfrm>
                  <a:off x="7470" y="841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</p:grpSp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5454" y="5973"/>
                <a:ext cx="1620" cy="1080"/>
                <a:chOff x="7590" y="6855"/>
                <a:chExt cx="1620" cy="1080"/>
              </a:xfrm>
            </p:grpSpPr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7590" y="685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6" name="Rectangle 7"/>
                <p:cNvSpPr>
                  <a:spLocks noChangeArrowheads="1"/>
                </p:cNvSpPr>
                <p:nvPr/>
              </p:nvSpPr>
              <p:spPr bwMode="auto">
                <a:xfrm>
                  <a:off x="8130" y="685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>
                  <a:off x="8670" y="685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8" name="Rectangle 5"/>
                <p:cNvSpPr>
                  <a:spLocks noChangeArrowheads="1"/>
                </p:cNvSpPr>
                <p:nvPr/>
              </p:nvSpPr>
              <p:spPr bwMode="auto">
                <a:xfrm>
                  <a:off x="8670" y="739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9" name="Rectangle 4"/>
                <p:cNvSpPr>
                  <a:spLocks noChangeArrowheads="1"/>
                </p:cNvSpPr>
                <p:nvPr/>
              </p:nvSpPr>
              <p:spPr bwMode="auto">
                <a:xfrm>
                  <a:off x="8130" y="7395"/>
                  <a:ext cx="540" cy="5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60" name="Tekstiruutu 5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8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Rakentaminen </a:t>
            </a:r>
            <a:r>
              <a:rPr lang="fi-FI" dirty="0" smtClean="0"/>
              <a:t>värisauvoilla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Rakenna </a:t>
            </a:r>
            <a:r>
              <a:rPr lang="fi-FI" dirty="0"/>
              <a:t>värisauvoista jokin oma rakennelma. </a:t>
            </a:r>
            <a:endParaRPr lang="fi-FI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Rakenna kahdeksalla vaaleanpunaisella sauvalla. </a:t>
            </a:r>
            <a:br>
              <a:rPr lang="fi-FI" dirty="0"/>
            </a:br>
            <a:r>
              <a:rPr lang="fi-FI" dirty="0"/>
              <a:t>Vertaa muiden rakennelmiin, esimerkiksi: </a:t>
            </a:r>
          </a:p>
          <a:p>
            <a:pPr marL="808038" lvl="1" indent="-182563"/>
            <a:r>
              <a:rPr lang="fi-FI" dirty="0"/>
              <a:t>Onko teillä samanlaisia rakennelmia? </a:t>
            </a:r>
          </a:p>
          <a:p>
            <a:pPr marL="808038" lvl="1" indent="-182563"/>
            <a:r>
              <a:rPr lang="fi-FI" dirty="0"/>
              <a:t>Onko rakennuksissa aukkoja? </a:t>
            </a:r>
          </a:p>
          <a:p>
            <a:pPr marL="808038" lvl="1" indent="-182563"/>
            <a:r>
              <a:rPr lang="fi-FI" dirty="0"/>
              <a:t>Mikä rakennelma näyttää kaikista pienimmältä? </a:t>
            </a:r>
          </a:p>
          <a:p>
            <a:pPr marL="808038" lvl="1" indent="-182563"/>
            <a:r>
              <a:rPr lang="fi-FI" dirty="0"/>
              <a:t>Jos rakennelmat olisivat taloja, mikä mahtuisi pienimmälle tontille? </a:t>
            </a:r>
          </a:p>
          <a:p>
            <a:pPr marL="808038" lvl="1" indent="-182563"/>
            <a:r>
              <a:rPr lang="fi-FI" dirty="0"/>
              <a:t>Mikä rakennelma on korkein? </a:t>
            </a:r>
            <a:endParaRPr lang="fi-FI" dirty="0" smtClean="0"/>
          </a:p>
          <a:p>
            <a:pPr marL="808038" lvl="1" indent="-182563"/>
            <a:r>
              <a:rPr lang="fi-FI" dirty="0" smtClean="0"/>
              <a:t>Missä </a:t>
            </a:r>
            <a:r>
              <a:rPr lang="fi-FI" dirty="0"/>
              <a:t>rakennelmassa olisi hyviä piilopaikkoja?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Arkkitehti ja </a:t>
            </a:r>
            <a:r>
              <a:rPr lang="fi-FI" dirty="0" smtClean="0"/>
              <a:t>rakentaja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Ota </a:t>
            </a:r>
            <a:r>
              <a:rPr lang="fi-FI" dirty="0"/>
              <a:t>parisi kanssa kymmenen rakentelukuutiota.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Ottakaa </a:t>
            </a:r>
            <a:r>
              <a:rPr lang="fi-FI" dirty="0"/>
              <a:t>jokaista väriä saman verran.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Arkkitehti suunnittelee ja rakentaa ensin rakennuksen 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kertoo </a:t>
            </a:r>
            <a:r>
              <a:rPr lang="fi-FI" dirty="0"/>
              <a:t>sitten ohjeet rakentajalle niin, ettei rakentaja näe rakennusta.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Kun työ on valmis, verratkaa, tuliko täsmälleen samanlainen</a:t>
            </a:r>
            <a:r>
              <a:rPr lang="fi-FI"/>
              <a:t>. </a:t>
            </a:r>
            <a:endParaRPr lang="fi-FI" smtClean="0"/>
          </a:p>
          <a:p>
            <a:pPr marL="457200" indent="-457200">
              <a:buFont typeface="+mj-lt"/>
              <a:buAutoNum type="arabicPeriod"/>
            </a:pPr>
            <a:r>
              <a:rPr lang="fi-FI" smtClean="0"/>
              <a:t>Vaihtakaa </a:t>
            </a:r>
            <a:r>
              <a:rPr lang="fi-FI" dirty="0"/>
              <a:t>rooleja.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23" y="1837056"/>
            <a:ext cx="1393477" cy="226024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52" y="4397084"/>
            <a:ext cx="1570020" cy="158576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10" y="3804336"/>
            <a:ext cx="1522904" cy="217851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418" y="4113316"/>
            <a:ext cx="1435996" cy="195644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803" y="2003016"/>
            <a:ext cx="763517" cy="192832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64" y="2741102"/>
            <a:ext cx="1580350" cy="1356201"/>
          </a:xfrm>
          <a:prstGeom prst="rect">
            <a:avLst/>
          </a:prstGeom>
        </p:spPr>
      </p:pic>
      <p:sp>
        <p:nvSpPr>
          <p:cNvPr id="13" name="Sisällön paikkamerkki 2"/>
          <p:cNvSpPr txBox="1">
            <a:spLocks/>
          </p:cNvSpPr>
          <p:nvPr/>
        </p:nvSpPr>
        <p:spPr>
          <a:xfrm>
            <a:off x="801289" y="123779"/>
            <a:ext cx="7543801" cy="16578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Rakenna </a:t>
            </a:r>
            <a:r>
              <a:rPr lang="fi-FI" dirty="0" smtClean="0"/>
              <a:t>samanlaiset rakennelmat värisauvojen </a:t>
            </a:r>
            <a:r>
              <a:rPr lang="fi-FI" dirty="0"/>
              <a:t>valkoisista </a:t>
            </a:r>
            <a:r>
              <a:rPr lang="fi-FI" dirty="0" smtClean="0"/>
              <a:t>kuutioista</a:t>
            </a:r>
            <a:r>
              <a:rPr lang="fi-FI" dirty="0"/>
              <a:t>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Voitko rakentaa kaikki rakennelmat, </a:t>
            </a:r>
            <a:br>
              <a:rPr lang="fi-FI" dirty="0" smtClean="0"/>
            </a:br>
            <a:r>
              <a:rPr lang="fi-FI" dirty="0" smtClean="0"/>
              <a:t>jos saat kääntää rakennelmat eri asentoon?</a:t>
            </a:r>
          </a:p>
          <a:p>
            <a:r>
              <a:rPr lang="fi-FI" dirty="0" smtClean="0"/>
              <a:t>Rakenna jokainen rakennelma myös erivärisillä sauvoilla, </a:t>
            </a:r>
            <a:br>
              <a:rPr lang="fi-FI" dirty="0" smtClean="0"/>
            </a:br>
            <a:r>
              <a:rPr lang="fi-FI" dirty="0" smtClean="0"/>
              <a:t>käytä mahdollisimman vähän sauvoja.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941" y="2184693"/>
            <a:ext cx="5358496" cy="3523602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801289" y="664143"/>
            <a:ext cx="7543801" cy="111749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Tee samanlaisia loogisten palojen isoilla kolmioilla. 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150" y="2083870"/>
            <a:ext cx="5924080" cy="3652785"/>
          </a:xfrm>
          <a:prstGeom prst="rect">
            <a:avLst/>
          </a:prstGeom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801289" y="664143"/>
            <a:ext cx="7543801" cy="111749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Tee samanlainen linna loogisilla paloilla. 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5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Tee useampiakin suorakulmiota ja tee niistä erilaisia kukkia.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01289" y="500514"/>
            <a:ext cx="7543801" cy="128112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Leikkaa irti kaksi samanlaista suorakulmiota. </a:t>
            </a:r>
            <a:br>
              <a:rPr lang="fi-FI" dirty="0" smtClean="0"/>
            </a:br>
            <a:r>
              <a:rPr lang="fi-FI" dirty="0" smtClean="0"/>
              <a:t>Piirrä lävistäjä. Leikkaa sitä pitkin </a:t>
            </a:r>
            <a:r>
              <a:rPr lang="fi-FI" smtClean="0"/>
              <a:t>molemmat suorakulmiot </a:t>
            </a:r>
            <a:r>
              <a:rPr lang="fi-FI" dirty="0" smtClean="0"/>
              <a:t>kahtia. </a:t>
            </a:r>
            <a:br>
              <a:rPr lang="fi-FI" dirty="0" smtClean="0"/>
            </a:br>
            <a:r>
              <a:rPr lang="fi-FI" dirty="0" smtClean="0"/>
              <a:t>Muodosta kolmioilla erilaisia kuvioita. Piirrä kuviot. </a:t>
            </a:r>
            <a:br>
              <a:rPr lang="fi-FI" dirty="0" smtClean="0"/>
            </a:br>
            <a:r>
              <a:rPr lang="fi-FI" dirty="0" smtClean="0"/>
              <a:t>Laske, kuinka monta kärkeä kussakin kuviossa on. 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886552" y="2290813"/>
            <a:ext cx="5159141" cy="27817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1876926" y="2300438"/>
            <a:ext cx="5197642" cy="28009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 rot="1746009">
            <a:off x="3983654" y="3305327"/>
            <a:ext cx="122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Lävistäjä</a:t>
            </a:r>
            <a:endParaRPr lang="fi-FI" sz="20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0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6768" y="1845733"/>
            <a:ext cx="8076492" cy="4491271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Rakenna niillä muutakin. Liimaa kuviosi paperille.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01289" y="356126"/>
            <a:ext cx="5917145" cy="146304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Leikkaa värillisistä papereista irti </a:t>
            </a:r>
            <a:br>
              <a:rPr lang="fi-FI" dirty="0" smtClean="0"/>
            </a:br>
            <a:r>
              <a:rPr lang="fi-FI" dirty="0" smtClean="0"/>
              <a:t>useita yhtä suuria neliöitä. </a:t>
            </a:r>
            <a:br>
              <a:rPr lang="fi-FI" dirty="0" smtClean="0"/>
            </a:br>
            <a:r>
              <a:rPr lang="fi-FI" dirty="0" smtClean="0"/>
              <a:t>Leikkaa kaikki neliöt neljäksi pieneksi kolmioksi.  </a:t>
            </a:r>
          </a:p>
          <a:p>
            <a:r>
              <a:rPr lang="fi-FI" dirty="0"/>
              <a:t>R</a:t>
            </a:r>
            <a:r>
              <a:rPr lang="fi-FI" dirty="0" smtClean="0"/>
              <a:t>akenna niillä nämä kuviot:</a:t>
            </a:r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6718434" y="231005"/>
            <a:ext cx="1453414" cy="1443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yhdysviiva 6"/>
          <p:cNvCxnSpPr/>
          <p:nvPr/>
        </p:nvCxnSpPr>
        <p:spPr>
          <a:xfrm>
            <a:off x="6718434" y="240632"/>
            <a:ext cx="1463040" cy="144378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 flipH="1">
            <a:off x="6718434" y="240632"/>
            <a:ext cx="1453414" cy="143416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597700" y="3426594"/>
            <a:ext cx="721894" cy="750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 flipV="1">
            <a:off x="1319594" y="2731252"/>
            <a:ext cx="1443788" cy="144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2029240" y="1980482"/>
            <a:ext cx="721894" cy="750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 flipV="1">
            <a:off x="598250" y="1967200"/>
            <a:ext cx="1443788" cy="144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2494937" y="4164500"/>
            <a:ext cx="721894" cy="750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 flipH="1">
            <a:off x="2744408" y="2731252"/>
            <a:ext cx="701716" cy="6953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2744408" y="3426594"/>
            <a:ext cx="723156" cy="741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V="1">
            <a:off x="2751134" y="1996583"/>
            <a:ext cx="1457240" cy="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flipH="1">
            <a:off x="3467564" y="3442719"/>
            <a:ext cx="739606" cy="730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 flipV="1">
            <a:off x="4207170" y="1996584"/>
            <a:ext cx="0" cy="1446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 flipH="1">
            <a:off x="4182732" y="3426249"/>
            <a:ext cx="739606" cy="7184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 flipH="1">
            <a:off x="4921135" y="1971219"/>
            <a:ext cx="1203" cy="14550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/>
          <p:cNvCxnSpPr/>
          <p:nvPr/>
        </p:nvCxnSpPr>
        <p:spPr>
          <a:xfrm flipV="1">
            <a:off x="4207170" y="4144682"/>
            <a:ext cx="1457240" cy="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/>
          <p:cNvCxnSpPr/>
          <p:nvPr/>
        </p:nvCxnSpPr>
        <p:spPr>
          <a:xfrm flipH="1">
            <a:off x="5642266" y="3446030"/>
            <a:ext cx="701716" cy="6953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/>
          <p:cNvCxnSpPr/>
          <p:nvPr/>
        </p:nvCxnSpPr>
        <p:spPr>
          <a:xfrm>
            <a:off x="4923438" y="1960647"/>
            <a:ext cx="1420544" cy="14853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5636302" y="1996583"/>
            <a:ext cx="2891627" cy="9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5655405" y="1983714"/>
            <a:ext cx="1441875" cy="1482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/>
          <p:cNvCxnSpPr/>
          <p:nvPr/>
        </p:nvCxnSpPr>
        <p:spPr>
          <a:xfrm flipV="1">
            <a:off x="7092570" y="2005316"/>
            <a:ext cx="1443788" cy="144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/>
          <p:cNvCxnSpPr/>
          <p:nvPr/>
        </p:nvCxnSpPr>
        <p:spPr>
          <a:xfrm flipV="1">
            <a:off x="4111356" y="5346036"/>
            <a:ext cx="2881401" cy="9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/>
          <p:cNvCxnSpPr/>
          <p:nvPr/>
        </p:nvCxnSpPr>
        <p:spPr>
          <a:xfrm flipV="1">
            <a:off x="4820181" y="4613563"/>
            <a:ext cx="2881401" cy="9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yhdysviiva 61"/>
          <p:cNvCxnSpPr/>
          <p:nvPr/>
        </p:nvCxnSpPr>
        <p:spPr>
          <a:xfrm flipH="1">
            <a:off x="4102647" y="4611340"/>
            <a:ext cx="739606" cy="730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/>
          <p:cNvCxnSpPr/>
          <p:nvPr/>
        </p:nvCxnSpPr>
        <p:spPr>
          <a:xfrm flipH="1">
            <a:off x="6971602" y="4628264"/>
            <a:ext cx="739606" cy="730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/>
          <p:nvPr/>
        </p:nvCxnSpPr>
        <p:spPr>
          <a:xfrm flipH="1">
            <a:off x="1759877" y="4174316"/>
            <a:ext cx="739606" cy="730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/>
          <p:nvPr/>
        </p:nvCxnSpPr>
        <p:spPr>
          <a:xfrm flipH="1">
            <a:off x="2490627" y="4896760"/>
            <a:ext cx="739606" cy="730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/>
          <p:cNvCxnSpPr/>
          <p:nvPr/>
        </p:nvCxnSpPr>
        <p:spPr>
          <a:xfrm>
            <a:off x="2745670" y="1994743"/>
            <a:ext cx="721894" cy="750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/>
          <p:nvPr/>
        </p:nvCxnSpPr>
        <p:spPr>
          <a:xfrm>
            <a:off x="1770888" y="4885104"/>
            <a:ext cx="721894" cy="750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Kuva 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35" name="Tekstiruutu 3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5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561" y="3339002"/>
            <a:ext cx="735511" cy="722980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 a                          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01289" y="664143"/>
            <a:ext cx="7543801" cy="111749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Leikkaa irti Monisteen 11 palat.  Leikkaa paloja kahdesta eri väristä.</a:t>
            </a:r>
            <a:br>
              <a:rPr lang="fi-FI" dirty="0" smtClean="0"/>
            </a:br>
            <a:r>
              <a:rPr lang="fi-FI" dirty="0" smtClean="0"/>
              <a:t>Suunnittele niistä kauniita kuvioita ja koristeita. </a:t>
            </a:r>
            <a:br>
              <a:rPr lang="fi-FI" dirty="0" smtClean="0"/>
            </a:br>
            <a:r>
              <a:rPr lang="fi-FI" dirty="0" smtClean="0"/>
              <a:t>Voit liimata onnistuneimmat kuviosi paperille ja tehdä niistä kortteja. 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929" y="3185587"/>
            <a:ext cx="1225287" cy="123254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346" y="4928206"/>
            <a:ext cx="1643396" cy="66050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5" y="3125359"/>
            <a:ext cx="1241295" cy="123254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624" y="3185586"/>
            <a:ext cx="1238752" cy="123254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269" y="2044088"/>
            <a:ext cx="1643396" cy="68680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050" y="5080704"/>
            <a:ext cx="1643396" cy="56050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45" y="4642188"/>
            <a:ext cx="1167062" cy="123254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26" y="2066111"/>
            <a:ext cx="1643396" cy="598395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54" y="4803956"/>
            <a:ext cx="1198940" cy="123254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98" y="2104220"/>
            <a:ext cx="1826548" cy="52218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54" y="2029854"/>
            <a:ext cx="1643396" cy="649455"/>
          </a:xfrm>
          <a:prstGeom prst="rect">
            <a:avLst/>
          </a:prstGeom>
        </p:spPr>
      </p:pic>
      <p:sp>
        <p:nvSpPr>
          <p:cNvPr id="18" name="Tekstiruutu 1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201</Words>
  <Application>Microsoft Office PowerPoint</Application>
  <PresentationFormat>Näytössä katseltava diaesitys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</vt:lpstr>
      <vt:lpstr>Matematiikkaa 3 a</vt:lpstr>
      <vt:lpstr>Rakentaminen värisauvoilla</vt:lpstr>
      <vt:lpstr>Arkkitehti ja rakentaja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43</cp:revision>
  <dcterms:created xsi:type="dcterms:W3CDTF">2015-07-16T12:32:17Z</dcterms:created>
  <dcterms:modified xsi:type="dcterms:W3CDTF">2016-08-11T15:59:13Z</dcterms:modified>
</cp:coreProperties>
</file>