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5" r:id="rId3"/>
    <p:sldId id="269" r:id="rId4"/>
    <p:sldId id="270" r:id="rId5"/>
    <p:sldId id="271" r:id="rId6"/>
    <p:sldId id="268" r:id="rId7"/>
    <p:sldId id="258" r:id="rId8"/>
    <p:sldId id="267" r:id="rId9"/>
    <p:sldId id="288" r:id="rId10"/>
    <p:sldId id="281" r:id="rId11"/>
    <p:sldId id="282" r:id="rId12"/>
    <p:sldId id="272" r:id="rId13"/>
    <p:sldId id="273" r:id="rId14"/>
    <p:sldId id="274" r:id="rId15"/>
    <p:sldId id="277" r:id="rId16"/>
    <p:sldId id="278" r:id="rId17"/>
    <p:sldId id="275" r:id="rId18"/>
    <p:sldId id="276" r:id="rId19"/>
    <p:sldId id="280" r:id="rId20"/>
    <p:sldId id="279" r:id="rId21"/>
    <p:sldId id="287" r:id="rId22"/>
    <p:sldId id="289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 smtClean="0"/>
              <a:t>Matematiikkaa 3 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13.8.2016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13.8.2016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66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70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096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3FDD-F7FB-4820-9FCF-BE5C44A2C1A3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ED73-33FF-495F-B461-667096305017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FBF5-3237-4C01-90C3-2F378E4408F4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DB0F-C774-49B6-9868-71CEE9A7AC85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ABC0-1ADC-4390-8B13-4A8C376979DE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E0B5-841A-40F0-8E8E-8D7DEED592C9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C833-8A0D-4ADF-B358-094984CCD3A4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ED7-1000-4754-9C71-1C802187904B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7CB-86BD-4878-952C-AAA0F07E7FE1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BC7BD88-9B98-46E4-85A8-5FB062C054E6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E8BD-00DC-4947-A5D9-6010D7636563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4259B6-3D80-4D34-8688-CB9EDCED8DB7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smtClean="0"/>
              <a:t>Matematiikkaa 3 a</a:t>
            </a:r>
            <a:endParaRPr lang="fi-FI" sz="5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smtClean="0"/>
              <a:t>Kertausjakso – Luvut </a:t>
            </a:r>
            <a:endParaRPr lang="fi-FI" sz="3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47" y="0"/>
            <a:ext cx="8644454" cy="4915076"/>
          </a:xfrm>
        </p:spPr>
      </p:pic>
    </p:spTree>
    <p:extLst>
      <p:ext uri="{BB962C8B-B14F-4D97-AF65-F5344CB8AC3E}">
        <p14:creationId xmlns:p14="http://schemas.microsoft.com/office/powerpoint/2010/main" val="10550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Luokitellaan lukuja 0 – 20 monella tavalla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 smtClean="0"/>
              <a:t>Ota </a:t>
            </a:r>
            <a:r>
              <a:rPr lang="fi-FI" dirty="0"/>
              <a:t>esille lukukortit 0 – 20.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Erottele </a:t>
            </a:r>
            <a:r>
              <a:rPr lang="fi-FI" dirty="0"/>
              <a:t>luvut kahteen ryhmään.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Kerron, </a:t>
            </a:r>
            <a:r>
              <a:rPr lang="fi-FI" dirty="0"/>
              <a:t>minkälaiset luvut sinun pitää laittaa vihkosi päälle. </a:t>
            </a:r>
            <a:r>
              <a:rPr lang="fi-FI" dirty="0" smtClean="0"/>
              <a:t>Aloita luokittelu joka kerran alusta.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Kerro </a:t>
            </a:r>
            <a:r>
              <a:rPr lang="fi-FI" dirty="0"/>
              <a:t>sitten, minkälaisia ominaisuuksia niillä luvuilla on, jotka jäivät </a:t>
            </a:r>
            <a:r>
              <a:rPr lang="fi-FI" dirty="0" smtClean="0"/>
              <a:t>vihon </a:t>
            </a:r>
            <a:r>
              <a:rPr lang="fi-FI" dirty="0"/>
              <a:t>ulkopuolelle.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Laita vihkosi päälle kaikki luvut, 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jotka ovat parillisia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jotka ovat kaksinumeroisia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joiden numerot ovat erilaisia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jotka ovat suurempia kuin 9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jotka ovat pienempiä kuin 15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jotka sisältyvät </a:t>
            </a:r>
            <a:r>
              <a:rPr lang="fi-FI" dirty="0" smtClean="0"/>
              <a:t>kolmen kertotaulun tuloihin.</a:t>
            </a:r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82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Luokitellaan lukuja 30 – 50 monella tavalla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 smtClean="0"/>
              <a:t>Ota </a:t>
            </a:r>
            <a:r>
              <a:rPr lang="fi-FI" dirty="0"/>
              <a:t>esille lukukortit </a:t>
            </a:r>
            <a:r>
              <a:rPr lang="fi-FI" dirty="0" smtClean="0"/>
              <a:t>30 </a:t>
            </a:r>
            <a:r>
              <a:rPr lang="fi-FI" dirty="0"/>
              <a:t>– </a:t>
            </a:r>
            <a:r>
              <a:rPr lang="fi-FI" dirty="0" smtClean="0"/>
              <a:t>50</a:t>
            </a:r>
            <a:r>
              <a:rPr lang="fi-FI" dirty="0"/>
              <a:t>.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Erottele </a:t>
            </a:r>
            <a:r>
              <a:rPr lang="fi-FI" dirty="0"/>
              <a:t>luvut kahteen ryhmään.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Kerron, </a:t>
            </a:r>
            <a:r>
              <a:rPr lang="fi-FI" dirty="0"/>
              <a:t>minkälaiset luvut sinun pitää laittaa vihkosi päälle. </a:t>
            </a:r>
            <a:r>
              <a:rPr lang="fi-FI" dirty="0" smtClean="0"/>
              <a:t>Aloita luokittelu joka kerran alusta.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Kerro </a:t>
            </a:r>
            <a:r>
              <a:rPr lang="fi-FI" dirty="0"/>
              <a:t>sitten, minkälaisia ominaisuuksia niillä luvuilla on, jotka jäivät </a:t>
            </a:r>
            <a:r>
              <a:rPr lang="fi-FI" dirty="0" smtClean="0"/>
              <a:t>vihon </a:t>
            </a:r>
            <a:r>
              <a:rPr lang="fi-FI" dirty="0"/>
              <a:t>ulkopuolelle.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63440" y="1833035"/>
            <a:ext cx="3703320" cy="450567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Laita vihkosi päälle kaikki luvut, 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jotka ovat parittomia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jotka ovat kaksinumeroisia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jotka muodostuvat samanlaisista numeroista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joiden numero on toista yhtä suurempi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jotka eivät ole suurempia kuin 9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jotka ovat suurempia kuin 45</a:t>
            </a:r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jotka eivät sisälly </a:t>
            </a:r>
            <a:r>
              <a:rPr lang="fi-FI" dirty="0" smtClean="0"/>
              <a:t>kolmen kertolaskujen tuloihin</a:t>
            </a:r>
            <a:endParaRPr lang="fi-FI" dirty="0"/>
          </a:p>
          <a:p>
            <a:pPr marL="457200" lvl="0" indent="-457200">
              <a:buFont typeface="+mj-lt"/>
              <a:buAutoNum type="alphaLcPeriod"/>
            </a:pPr>
            <a:r>
              <a:rPr lang="fi-FI" dirty="0"/>
              <a:t>joiden numero on puolet toisesta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9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Luokitellaan lukuja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1559293" y="1934678"/>
            <a:ext cx="2560320" cy="3850105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yhdysviiva 10"/>
          <p:cNvCxnSpPr>
            <a:stCxn id="8" idx="1"/>
          </p:cNvCxnSpPr>
          <p:nvPr/>
        </p:nvCxnSpPr>
        <p:spPr>
          <a:xfrm>
            <a:off x="1559293" y="3859731"/>
            <a:ext cx="2560320" cy="1925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2042160" y="3497746"/>
            <a:ext cx="155194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parillinen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2042160" y="3867800"/>
            <a:ext cx="155194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dirty="0"/>
          </a:p>
        </p:txBody>
      </p:sp>
      <p:sp>
        <p:nvSpPr>
          <p:cNvPr id="14" name="Pyöristetty suorakulmio 13"/>
          <p:cNvSpPr/>
          <p:nvPr/>
        </p:nvSpPr>
        <p:spPr>
          <a:xfrm>
            <a:off x="6130784" y="2360342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74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5" name="Pyöristetty suorakulmio 14"/>
          <p:cNvSpPr/>
          <p:nvPr/>
        </p:nvSpPr>
        <p:spPr>
          <a:xfrm>
            <a:off x="5290556" y="3643410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73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4901365" y="2591200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13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7" name="Pyöristetty suorakulmio 16"/>
          <p:cNvSpPr/>
          <p:nvPr/>
        </p:nvSpPr>
        <p:spPr>
          <a:xfrm>
            <a:off x="6262629" y="4071137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38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7203769" y="2773846"/>
            <a:ext cx="712933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100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9" name="Pyöristetty suorakulmio 18"/>
          <p:cNvSpPr/>
          <p:nvPr/>
        </p:nvSpPr>
        <p:spPr>
          <a:xfrm>
            <a:off x="6153001" y="3256446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49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5098328" y="4738549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42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1" name="Pyöristetty suorakulmio 20"/>
          <p:cNvSpPr/>
          <p:nvPr/>
        </p:nvSpPr>
        <p:spPr>
          <a:xfrm>
            <a:off x="4446638" y="3948524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61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2" name="Pyöristetty suorakulmio 21"/>
          <p:cNvSpPr/>
          <p:nvPr/>
        </p:nvSpPr>
        <p:spPr>
          <a:xfrm>
            <a:off x="7356467" y="3694524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56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3" name="Pyöristetty suorakulmio 22"/>
          <p:cNvSpPr/>
          <p:nvPr/>
        </p:nvSpPr>
        <p:spPr>
          <a:xfrm>
            <a:off x="6057892" y="4885828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1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8" name="Pyöristetty suorakulmio 27"/>
          <p:cNvSpPr/>
          <p:nvPr/>
        </p:nvSpPr>
        <p:spPr>
          <a:xfrm>
            <a:off x="7356467" y="4671836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6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24" name="Kuva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25" name="Tekstiruutu 2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43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Luokitellaan lukuja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1559293" y="1934678"/>
            <a:ext cx="2560320" cy="38501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yhdysviiva 10"/>
          <p:cNvCxnSpPr>
            <a:stCxn id="8" idx="1"/>
          </p:cNvCxnSpPr>
          <p:nvPr/>
        </p:nvCxnSpPr>
        <p:spPr>
          <a:xfrm>
            <a:off x="1559293" y="3859731"/>
            <a:ext cx="2560320" cy="1925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1610093" y="3497746"/>
            <a:ext cx="244120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p</a:t>
            </a:r>
            <a:r>
              <a:rPr lang="fi-FI" dirty="0" smtClean="0"/>
              <a:t>ienempi kuin 50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1610093" y="3867800"/>
            <a:ext cx="244120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dirty="0"/>
          </a:p>
        </p:txBody>
      </p:sp>
      <p:sp>
        <p:nvSpPr>
          <p:cNvPr id="14" name="Pyöristetty suorakulmio 13"/>
          <p:cNvSpPr/>
          <p:nvPr/>
        </p:nvSpPr>
        <p:spPr>
          <a:xfrm>
            <a:off x="6130784" y="2360342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50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5" name="Pyöristetty suorakulmio 14"/>
          <p:cNvSpPr/>
          <p:nvPr/>
        </p:nvSpPr>
        <p:spPr>
          <a:xfrm>
            <a:off x="5290556" y="3643410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73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4901365" y="2591200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13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7" name="Pyöristetty suorakulmio 16"/>
          <p:cNvSpPr/>
          <p:nvPr/>
        </p:nvSpPr>
        <p:spPr>
          <a:xfrm>
            <a:off x="6262629" y="4071137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38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7203769" y="2773846"/>
            <a:ext cx="712933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100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9" name="Pyöristetty suorakulmio 18"/>
          <p:cNvSpPr/>
          <p:nvPr/>
        </p:nvSpPr>
        <p:spPr>
          <a:xfrm>
            <a:off x="6153001" y="3256446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49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5098328" y="4738549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42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1" name="Pyöristetty suorakulmio 20"/>
          <p:cNvSpPr/>
          <p:nvPr/>
        </p:nvSpPr>
        <p:spPr>
          <a:xfrm>
            <a:off x="4446638" y="3948524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61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2" name="Pyöristetty suorakulmio 21"/>
          <p:cNvSpPr/>
          <p:nvPr/>
        </p:nvSpPr>
        <p:spPr>
          <a:xfrm>
            <a:off x="7356467" y="3694524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56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3" name="Pyöristetty suorakulmio 22"/>
          <p:cNvSpPr/>
          <p:nvPr/>
        </p:nvSpPr>
        <p:spPr>
          <a:xfrm>
            <a:off x="6057892" y="4885828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1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8" name="Pyöristetty suorakulmio 27"/>
          <p:cNvSpPr/>
          <p:nvPr/>
        </p:nvSpPr>
        <p:spPr>
          <a:xfrm>
            <a:off x="7356467" y="4671836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6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24" name="Kuva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25" name="Tekstiruutu 2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50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Luokitellaan lukuja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822960" y="1934678"/>
            <a:ext cx="3522639" cy="38501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yhdysviiva 10"/>
          <p:cNvCxnSpPr>
            <a:stCxn id="8" idx="1"/>
            <a:endCxn id="8" idx="3"/>
          </p:cNvCxnSpPr>
          <p:nvPr/>
        </p:nvCxnSpPr>
        <p:spPr>
          <a:xfrm>
            <a:off x="822960" y="3859731"/>
            <a:ext cx="352263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1878439" y="2571046"/>
            <a:ext cx="244120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yksinumeroinen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1843244" y="4404847"/>
            <a:ext cx="244120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dirty="0"/>
          </a:p>
        </p:txBody>
      </p:sp>
      <p:sp>
        <p:nvSpPr>
          <p:cNvPr id="14" name="Pyöristetty suorakulmio 13"/>
          <p:cNvSpPr/>
          <p:nvPr/>
        </p:nvSpPr>
        <p:spPr>
          <a:xfrm>
            <a:off x="6130784" y="2360342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50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5" name="Pyöristetty suorakulmio 14"/>
          <p:cNvSpPr/>
          <p:nvPr/>
        </p:nvSpPr>
        <p:spPr>
          <a:xfrm>
            <a:off x="5290556" y="3643410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73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4901365" y="2591200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9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7" name="Pyöristetty suorakulmio 16"/>
          <p:cNvSpPr/>
          <p:nvPr/>
        </p:nvSpPr>
        <p:spPr>
          <a:xfrm>
            <a:off x="6262629" y="4071137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38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7203769" y="2773846"/>
            <a:ext cx="712933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100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9" name="Pyöristetty suorakulmio 18"/>
          <p:cNvSpPr/>
          <p:nvPr/>
        </p:nvSpPr>
        <p:spPr>
          <a:xfrm>
            <a:off x="6153000" y="3256446"/>
            <a:ext cx="908199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1004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5098328" y="4738549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42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1" name="Pyöristetty suorakulmio 20"/>
          <p:cNvSpPr/>
          <p:nvPr/>
        </p:nvSpPr>
        <p:spPr>
          <a:xfrm>
            <a:off x="4446638" y="3948524"/>
            <a:ext cx="78277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610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2" name="Pyöristetty suorakulmio 21"/>
          <p:cNvSpPr/>
          <p:nvPr/>
        </p:nvSpPr>
        <p:spPr>
          <a:xfrm>
            <a:off x="7356467" y="3694524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56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3" name="Pyöristetty suorakulmio 22"/>
          <p:cNvSpPr/>
          <p:nvPr/>
        </p:nvSpPr>
        <p:spPr>
          <a:xfrm>
            <a:off x="6057892" y="4885828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1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28" name="Pyöristetty suorakulmio 27"/>
          <p:cNvSpPr/>
          <p:nvPr/>
        </p:nvSpPr>
        <p:spPr>
          <a:xfrm>
            <a:off x="7356467" y="4671836"/>
            <a:ext cx="647700" cy="48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6</a:t>
            </a:r>
            <a:endParaRPr lang="fi-FI" sz="2400" dirty="0">
              <a:solidFill>
                <a:schemeClr val="tx1"/>
              </a:solidFill>
            </a:endParaRPr>
          </a:p>
        </p:txBody>
      </p:sp>
      <p:cxnSp>
        <p:nvCxnSpPr>
          <p:cNvPr id="24" name="Suora yhdysviiva 23"/>
          <p:cNvCxnSpPr/>
          <p:nvPr/>
        </p:nvCxnSpPr>
        <p:spPr>
          <a:xfrm>
            <a:off x="835660" y="2932631"/>
            <a:ext cx="352263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uora yhdysviiva 24"/>
          <p:cNvCxnSpPr/>
          <p:nvPr/>
        </p:nvCxnSpPr>
        <p:spPr>
          <a:xfrm>
            <a:off x="835660" y="4786831"/>
            <a:ext cx="352263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kstiruutu 25"/>
          <p:cNvSpPr txBox="1"/>
          <p:nvPr/>
        </p:nvSpPr>
        <p:spPr>
          <a:xfrm>
            <a:off x="1869113" y="3477748"/>
            <a:ext cx="244120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1843244" y="4795183"/>
            <a:ext cx="244120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dirty="0"/>
          </a:p>
        </p:txBody>
      </p:sp>
      <p:pic>
        <p:nvPicPr>
          <p:cNvPr id="29" name="Kuva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30" name="Tekstiruutu 29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32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Mitä ominaisuutta ajattelin?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Erottelin </a:t>
            </a:r>
            <a:r>
              <a:rPr lang="fi-FI" dirty="0"/>
              <a:t>kahteen ryhmään joitakin lukuja 0 – 99.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Keksitkö</a:t>
            </a:r>
            <a:r>
              <a:rPr lang="fi-FI" dirty="0"/>
              <a:t>, minkälaisen ominaisuuden mukaisesti? </a:t>
            </a:r>
          </a:p>
          <a:p>
            <a:pPr lvl="0"/>
            <a:r>
              <a:rPr lang="fi-FI" dirty="0" smtClean="0"/>
              <a:t>Ensimmäiseen ryhmään päätyivät:</a:t>
            </a:r>
          </a:p>
          <a:p>
            <a:pPr lvl="0"/>
            <a:r>
              <a:rPr lang="fi-FI" sz="2800" dirty="0"/>
              <a:t>15, 30, </a:t>
            </a:r>
            <a:r>
              <a:rPr lang="fi-FI" sz="2800" dirty="0" smtClean="0"/>
              <a:t>5, 70. </a:t>
            </a:r>
            <a:br>
              <a:rPr lang="fi-FI" sz="2800" dirty="0" smtClean="0"/>
            </a:br>
            <a:r>
              <a:rPr lang="fi-FI" dirty="0" smtClean="0"/>
              <a:t>Keksitkö lisää sopivia lukuja?</a:t>
            </a:r>
          </a:p>
          <a:p>
            <a:pPr lvl="0"/>
            <a:r>
              <a:rPr lang="fi-FI" dirty="0" smtClean="0"/>
              <a:t>Toiseen </a:t>
            </a:r>
            <a:r>
              <a:rPr lang="fi-FI" dirty="0"/>
              <a:t>ryhmään </a:t>
            </a:r>
            <a:r>
              <a:rPr lang="fi-FI" dirty="0" smtClean="0"/>
              <a:t>päätyivät:</a:t>
            </a:r>
          </a:p>
          <a:p>
            <a:pPr lvl="0"/>
            <a:r>
              <a:rPr lang="fi-FI" sz="2800" dirty="0"/>
              <a:t>3, 47, 21, 9, 33, 48, 52 ja </a:t>
            </a:r>
            <a:r>
              <a:rPr lang="fi-FI" sz="2800" dirty="0" smtClean="0"/>
              <a:t>84.</a:t>
            </a: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461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Mitä ominaisuutta ajattelin?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Erottelin </a:t>
            </a:r>
            <a:r>
              <a:rPr lang="fi-FI" dirty="0"/>
              <a:t>kahteen ryhmään joitakin lukuja 0 – 99.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Keksitkö</a:t>
            </a:r>
            <a:r>
              <a:rPr lang="fi-FI" dirty="0"/>
              <a:t>, minkälaisen ominaisuuden mukaisesti? </a:t>
            </a:r>
          </a:p>
          <a:p>
            <a:pPr lvl="0"/>
            <a:r>
              <a:rPr lang="fi-FI" dirty="0" smtClean="0"/>
              <a:t>Ensimmäiseen ryhmään päätyivät:</a:t>
            </a:r>
          </a:p>
          <a:p>
            <a:pPr lvl="0"/>
            <a:r>
              <a:rPr lang="fi-FI" dirty="0" smtClean="0"/>
              <a:t> </a:t>
            </a:r>
            <a:r>
              <a:rPr lang="fi-FI" sz="2800" dirty="0"/>
              <a:t>8, 17, 26, 35, 44, 53, 62 sekä vielä kaksi </a:t>
            </a:r>
            <a:r>
              <a:rPr lang="fi-FI" sz="2800" dirty="0" smtClean="0"/>
              <a:t>lukua.  </a:t>
            </a:r>
            <a:br>
              <a:rPr lang="fi-FI" sz="2800" dirty="0" smtClean="0"/>
            </a:br>
            <a:r>
              <a:rPr lang="fi-FI" dirty="0" smtClean="0"/>
              <a:t>Mitä nämä luvut voisivat olla?</a:t>
            </a:r>
          </a:p>
          <a:p>
            <a:pPr lvl="0"/>
            <a:r>
              <a:rPr lang="fi-FI" dirty="0" smtClean="0"/>
              <a:t>Toiseen </a:t>
            </a:r>
            <a:r>
              <a:rPr lang="fi-FI" dirty="0"/>
              <a:t>ryhmään </a:t>
            </a:r>
            <a:r>
              <a:rPr lang="fi-FI" dirty="0" smtClean="0"/>
              <a:t>päätyivät:</a:t>
            </a:r>
          </a:p>
          <a:p>
            <a:pPr lvl="0"/>
            <a:r>
              <a:rPr lang="fi-FI" sz="2800" dirty="0" smtClean="0"/>
              <a:t>0</a:t>
            </a:r>
            <a:r>
              <a:rPr lang="fi-FI" sz="2800" dirty="0"/>
              <a:t>, 1, 2, 3, 4, 5, 6, 7, 9, 10, 11, 12, 13, 14, 15, 16, 18, …, 25, 27, 28, …, 34, 36, 37, …, 43, 45, 46, …, 52, 54, 55, …, 61, 63, …, 99</a:t>
            </a:r>
            <a:r>
              <a:rPr lang="fi-FI" sz="2800" dirty="0" smtClean="0"/>
              <a:t>.</a:t>
            </a:r>
            <a:r>
              <a:rPr lang="fi-FI" sz="2800" i="1" dirty="0"/>
              <a:t/>
            </a:r>
            <a:br>
              <a:rPr lang="fi-FI" sz="2800" i="1" dirty="0"/>
            </a:b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96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Mitä kaksinumeroista lukua ajattelen?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Paljastan </a:t>
            </a:r>
            <a:r>
              <a:rPr lang="fi-FI" dirty="0" smtClean="0"/>
              <a:t>siitä, että:</a:t>
            </a:r>
          </a:p>
          <a:p>
            <a:pPr lvl="0"/>
            <a:r>
              <a:rPr lang="fi-FI" dirty="0" smtClean="0"/>
              <a:t>Se </a:t>
            </a:r>
            <a:r>
              <a:rPr lang="fi-FI" dirty="0"/>
              <a:t>on suurempi kuin 70 ja pariton.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Kirjoita </a:t>
            </a:r>
            <a:r>
              <a:rPr lang="fi-FI" dirty="0"/>
              <a:t>kaikki ne luvut, joita saatoin ajatella. </a:t>
            </a:r>
          </a:p>
          <a:p>
            <a:pPr lvl="0"/>
            <a:r>
              <a:rPr lang="fi-FI" dirty="0"/>
              <a:t>Sen numeroiden erotus on 1.</a:t>
            </a:r>
            <a:br>
              <a:rPr lang="fi-FI" dirty="0"/>
            </a:br>
            <a:r>
              <a:rPr lang="fi-FI" dirty="0"/>
              <a:t>Vedä yli ne luvut, jotka eivät voi tulla kysymykseen. </a:t>
            </a:r>
          </a:p>
          <a:p>
            <a:pPr lvl="0"/>
            <a:r>
              <a:rPr lang="fi-FI" dirty="0"/>
              <a:t>Kymmenten lukumäärä on pienempi kuin ykkösten.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97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Mitä kaksinumeroista lukua ajattelen?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Paljastan </a:t>
            </a:r>
            <a:r>
              <a:rPr lang="fi-FI" dirty="0" smtClean="0"/>
              <a:t>siitä, että: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/>
              <a:t>Numeroiden erotus on </a:t>
            </a:r>
            <a:r>
              <a:rPr lang="fi-FI" dirty="0" smtClean="0"/>
              <a:t>1.</a:t>
            </a:r>
            <a:endParaRPr lang="fi-FI" dirty="0"/>
          </a:p>
          <a:p>
            <a:pPr marL="457200" lvl="0" indent="-457200">
              <a:buFont typeface="+mj-lt"/>
              <a:buAutoNum type="arabicPeriod"/>
            </a:pPr>
            <a:r>
              <a:rPr lang="fi-FI" dirty="0"/>
              <a:t>Luku sisältyy </a:t>
            </a:r>
            <a:r>
              <a:rPr lang="fi-FI" dirty="0" smtClean="0"/>
              <a:t>kolmen </a:t>
            </a:r>
            <a:r>
              <a:rPr lang="fi-FI" dirty="0"/>
              <a:t>kertotaulun tuloihin.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/>
              <a:t>Se on pariton ja kymmenten lukumäärä on kaksi kertaa niin suuri kuin ykkösten</a:t>
            </a:r>
            <a:r>
              <a:rPr lang="fi-FI" dirty="0" smtClean="0"/>
              <a:t>.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9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Lukujen rakentamista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i-FI" sz="3600" dirty="0"/>
              <a:t>8    6    1    2    3    9</a:t>
            </a:r>
          </a:p>
          <a:p>
            <a:r>
              <a:rPr lang="fi-FI" dirty="0" smtClean="0"/>
              <a:t>Näillä </a:t>
            </a:r>
            <a:r>
              <a:rPr lang="fi-FI" dirty="0"/>
              <a:t>kuudella numerolla voidaan muodostaa kerralla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kolme </a:t>
            </a:r>
            <a:r>
              <a:rPr lang="fi-FI" dirty="0"/>
              <a:t>kaksinumeroista lukua. </a:t>
            </a:r>
            <a:endParaRPr lang="fi-FI" dirty="0" smtClean="0"/>
          </a:p>
          <a:p>
            <a:r>
              <a:rPr lang="fi-FI" dirty="0" smtClean="0"/>
              <a:t>Muodosta </a:t>
            </a:r>
            <a:r>
              <a:rPr lang="fi-FI" dirty="0"/>
              <a:t>nämä kolme lukua siten, että</a:t>
            </a:r>
          </a:p>
          <a:p>
            <a:pPr marL="457200" indent="-274638">
              <a:buFont typeface="+mj-lt"/>
              <a:buAutoNum type="alphaLcPeriod"/>
            </a:pPr>
            <a:r>
              <a:rPr lang="fi-FI" dirty="0" smtClean="0"/>
              <a:t>jokainen </a:t>
            </a:r>
            <a:r>
              <a:rPr lang="fi-FI" dirty="0"/>
              <a:t>luku on suurempi kuin </a:t>
            </a:r>
            <a:r>
              <a:rPr lang="fi-FI" dirty="0" smtClean="0"/>
              <a:t>50</a:t>
            </a:r>
            <a:endParaRPr lang="fi-FI" dirty="0"/>
          </a:p>
          <a:p>
            <a:pPr marL="457200" indent="-274638">
              <a:buFont typeface="+mj-lt"/>
              <a:buAutoNum type="alphaLcPeriod"/>
            </a:pPr>
            <a:r>
              <a:rPr lang="fi-FI" dirty="0" smtClean="0"/>
              <a:t>kaikki </a:t>
            </a:r>
            <a:r>
              <a:rPr lang="fi-FI" dirty="0"/>
              <a:t>luvut ovat mahdollisimman pienellä lukusuoran </a:t>
            </a:r>
            <a:r>
              <a:rPr lang="fi-FI" dirty="0" smtClean="0"/>
              <a:t>pätkällä</a:t>
            </a:r>
            <a:endParaRPr lang="fi-FI" dirty="0"/>
          </a:p>
          <a:p>
            <a:pPr marL="457200" indent="-274638">
              <a:buFont typeface="+mj-lt"/>
              <a:buAutoNum type="alphaLcPeriod"/>
            </a:pPr>
            <a:r>
              <a:rPr lang="fi-FI" dirty="0" smtClean="0"/>
              <a:t>ne </a:t>
            </a:r>
            <a:r>
              <a:rPr lang="fi-FI" dirty="0"/>
              <a:t>sopivat tähän: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800" dirty="0" smtClean="0"/>
              <a:t>30 </a:t>
            </a:r>
            <a:r>
              <a:rPr lang="fi-FI" sz="2800" dirty="0"/>
              <a:t>&lt; ____ &lt; 50 &lt; ____ &lt; 70 &lt; ____&lt; 90</a:t>
            </a:r>
          </a:p>
          <a:p>
            <a:r>
              <a:rPr lang="fi-FI" b="1" dirty="0"/>
              <a:t> 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62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auttaa laskemisessa?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38460" y="2176696"/>
            <a:ext cx="2257125" cy="2847691"/>
          </a:xfrm>
          <a:prstGeom prst="rect">
            <a:avLst/>
          </a:prstGeom>
          <a:solidFill>
            <a:srgbClr val="FFFFFF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 +   4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30 + 40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13 +   4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 + 24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13 + 24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53 + 34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22101" y="2176695"/>
            <a:ext cx="2106545" cy="2847691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7 –   4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70 – 40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17 –   4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27 –   4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57 –   4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37 – 34 =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79225" y="2176694"/>
            <a:ext cx="2149860" cy="2847691"/>
          </a:xfrm>
          <a:prstGeom prst="rect">
            <a:avLst/>
          </a:prstGeom>
          <a:solidFill>
            <a:srgbClr val="FFFFFF"/>
          </a:solidFill>
          <a:ln w="19050">
            <a:solidFill>
              <a:srgbClr val="680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+   4 =   7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+ 40 = 70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+   4 = 37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–   4 = 23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  4 = 53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  4 = 73</a:t>
            </a:r>
            <a:endParaRPr kumimoji="0" lang="fi-FI" altLang="fi-F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Numeroista lukuja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10687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Toistensa </a:t>
            </a:r>
            <a:r>
              <a:rPr lang="fi-FI" dirty="0"/>
              <a:t>viereen kirjoitetuista numeroista täytyy poistaa neljä numeroa. </a:t>
            </a:r>
          </a:p>
          <a:p>
            <a:pPr marL="1790700" indent="-90488"/>
            <a:r>
              <a:rPr lang="fi-FI" sz="2600" dirty="0" smtClean="0"/>
              <a:t>6 </a:t>
            </a:r>
            <a:r>
              <a:rPr lang="fi-FI" sz="2600" dirty="0"/>
              <a:t>3 9 1 0 8</a:t>
            </a:r>
          </a:p>
          <a:p>
            <a:pPr marL="1790700" indent="-90488"/>
            <a:r>
              <a:rPr lang="fi-FI" sz="2600" dirty="0"/>
              <a:t>1 4 7 3 1 7 </a:t>
            </a:r>
          </a:p>
          <a:p>
            <a:pPr marL="1790700" indent="-90488"/>
            <a:r>
              <a:rPr lang="fi-FI" sz="2600" dirty="0"/>
              <a:t>9 8 1 5 5 2</a:t>
            </a:r>
          </a:p>
          <a:p>
            <a:r>
              <a:rPr lang="fi-FI" dirty="0" smtClean="0"/>
              <a:t>Jäljelle </a:t>
            </a:r>
            <a:r>
              <a:rPr lang="fi-FI" dirty="0"/>
              <a:t>jääneet numerot siirretään toistensa viereen.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Järjestystä </a:t>
            </a:r>
            <a:r>
              <a:rPr lang="fi-FI" dirty="0"/>
              <a:t>ei saa </a:t>
            </a:r>
            <a:r>
              <a:rPr lang="fi-FI" dirty="0" smtClean="0"/>
              <a:t>vaihtaa</a:t>
            </a:r>
            <a:r>
              <a:rPr lang="fi-FI" dirty="0"/>
              <a:t>. Näin saadaan kaksinumeroinen luku.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Vedä </a:t>
            </a:r>
            <a:r>
              <a:rPr lang="fi-FI" dirty="0"/>
              <a:t>yli neljä numeroa siten, että syntyvä kaksinumeroinen luku on mahdollisimman</a:t>
            </a:r>
          </a:p>
          <a:p>
            <a:pPr marL="457200" lvl="0" indent="-274638">
              <a:buFont typeface="+mj-lt"/>
              <a:buAutoNum type="alphaLcPeriod"/>
            </a:pPr>
            <a:r>
              <a:rPr lang="fi-FI" dirty="0"/>
              <a:t>suuri</a:t>
            </a:r>
          </a:p>
          <a:p>
            <a:pPr marL="457200" lvl="0" indent="-274638">
              <a:buFont typeface="+mj-lt"/>
              <a:buAutoNum type="alphaLcPeriod"/>
            </a:pPr>
            <a:r>
              <a:rPr lang="fi-FI" dirty="0"/>
              <a:t>lähellä lukua 20</a:t>
            </a:r>
          </a:p>
          <a:p>
            <a:pPr marL="457200" lvl="0" indent="-274638">
              <a:buFont typeface="+mj-lt"/>
              <a:buAutoNum type="alphaLcPeriod"/>
            </a:pPr>
            <a:r>
              <a:rPr lang="fi-FI" dirty="0" smtClean="0"/>
              <a:t>pieni</a:t>
            </a:r>
          </a:p>
          <a:p>
            <a:pPr marL="182562" lvl="0" indent="0">
              <a:buNone/>
            </a:pPr>
            <a:r>
              <a:rPr lang="fi-FI" dirty="0" smtClean="0"/>
              <a:t>Kokeile samaa puhelinnumerolla.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92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Kymmenien ja ykkösten  jaksollisuus lukujonoissa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659405"/>
              </p:ext>
            </p:extLst>
          </p:nvPr>
        </p:nvGraphicFramePr>
        <p:xfrm>
          <a:off x="5447898" y="1846263"/>
          <a:ext cx="933843" cy="426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3843"/>
              </a:tblGrid>
              <a:tr h="411178">
                <a:tc>
                  <a:txBody>
                    <a:bodyPr/>
                    <a:lstStyle/>
                    <a:p>
                      <a:pPr algn="r">
                        <a:tabLst>
                          <a:tab pos="808038" algn="l"/>
                        </a:tabLst>
                      </a:pPr>
                      <a:r>
                        <a:rPr lang="fi-FI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fi-FI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8</a:t>
                      </a:r>
                      <a:endParaRPr lang="fi-FI" sz="2800" dirty="0"/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1</a:t>
                      </a:r>
                      <a:r>
                        <a:rPr lang="fi-FI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fi-FI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18</a:t>
                      </a:r>
                      <a:endParaRPr lang="fi-FI" sz="2800" dirty="0"/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2</a:t>
                      </a:r>
                      <a:r>
                        <a:rPr lang="fi-FI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fi-FI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28</a:t>
                      </a:r>
                      <a:endParaRPr lang="fi-FI" sz="2800" dirty="0"/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3</a:t>
                      </a:r>
                      <a:r>
                        <a:rPr lang="fi-FI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fi-FI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38</a:t>
                      </a:r>
                      <a:endParaRPr lang="fi-FI" sz="2800" dirty="0"/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4</a:t>
                      </a:r>
                      <a:r>
                        <a:rPr lang="fi-FI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fi-FI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48</a:t>
                      </a:r>
                      <a:endParaRPr lang="fi-FI" sz="2800" dirty="0"/>
                    </a:p>
                  </a:txBody>
                  <a:tcPr marL="0" marR="288000" marT="0" marB="0" anchor="ctr"/>
                </a:tc>
              </a:tr>
            </a:tbl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graphicFrame>
        <p:nvGraphicFramePr>
          <p:cNvPr id="7" name="Sisällön paikkamerkk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776464"/>
              </p:ext>
            </p:extLst>
          </p:nvPr>
        </p:nvGraphicFramePr>
        <p:xfrm>
          <a:off x="1828800" y="1835817"/>
          <a:ext cx="935839" cy="426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5839"/>
              </a:tblGrid>
              <a:tr h="411178">
                <a:tc>
                  <a:txBody>
                    <a:bodyPr/>
                    <a:lstStyle/>
                    <a:p>
                      <a:pPr algn="r">
                        <a:tabLst>
                          <a:tab pos="808038" algn="l"/>
                        </a:tabLst>
                      </a:pPr>
                      <a:r>
                        <a:rPr lang="fi-FI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fi-FI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10</a:t>
                      </a:r>
                      <a:endParaRPr lang="fi-FI" sz="2800" dirty="0"/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1</a:t>
                      </a:r>
                      <a:r>
                        <a:rPr lang="fi-FI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fi-FI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20</a:t>
                      </a:r>
                      <a:endParaRPr lang="fi-FI" sz="2800" dirty="0"/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2</a:t>
                      </a:r>
                      <a:r>
                        <a:rPr lang="fi-FI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fi-FI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30</a:t>
                      </a:r>
                      <a:endParaRPr lang="fi-FI" sz="2800" dirty="0"/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3</a:t>
                      </a:r>
                      <a:r>
                        <a:rPr lang="fi-FI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fi-FI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40</a:t>
                      </a:r>
                      <a:endParaRPr lang="fi-FI" sz="2800" dirty="0"/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4</a:t>
                      </a:r>
                      <a:r>
                        <a:rPr lang="fi-FI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fi-FI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288000" marT="0" marB="0" anchor="ctr"/>
                </a:tc>
              </a:tr>
              <a:tr h="411178">
                <a:tc>
                  <a:txBody>
                    <a:bodyPr/>
                    <a:lstStyle/>
                    <a:p>
                      <a:pPr algn="r"/>
                      <a:r>
                        <a:rPr lang="fi-FI" sz="2800" dirty="0" smtClean="0"/>
                        <a:t>50</a:t>
                      </a:r>
                      <a:endParaRPr lang="fi-FI" sz="2800" dirty="0"/>
                    </a:p>
                  </a:txBody>
                  <a:tcPr marL="0" marR="288000" marT="0" marB="0" anchor="ctr"/>
                </a:tc>
              </a:tr>
            </a:tbl>
          </a:graphicData>
        </a:graphic>
      </p:graphicFrame>
      <p:grpSp>
        <p:nvGrpSpPr>
          <p:cNvPr id="26" name="Ryhmä 25"/>
          <p:cNvGrpSpPr/>
          <p:nvPr/>
        </p:nvGrpSpPr>
        <p:grpSpPr>
          <a:xfrm>
            <a:off x="1073285" y="1900431"/>
            <a:ext cx="1691354" cy="1055275"/>
            <a:chOff x="967265" y="2006309"/>
            <a:chExt cx="1691354" cy="1055275"/>
          </a:xfrm>
        </p:grpSpPr>
        <p:sp>
          <p:nvSpPr>
            <p:cNvPr id="8" name="Kaari 7"/>
            <p:cNvSpPr/>
            <p:nvPr/>
          </p:nvSpPr>
          <p:spPr>
            <a:xfrm rot="13381755">
              <a:off x="1496182" y="2006309"/>
              <a:ext cx="1162437" cy="1055275"/>
            </a:xfrm>
            <a:prstGeom prst="arc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967265" y="2302083"/>
              <a:ext cx="654518" cy="34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+ 10</a:t>
              </a:r>
              <a:endParaRPr lang="fi-FI" dirty="0"/>
            </a:p>
          </p:txBody>
        </p:sp>
      </p:grpSp>
      <p:grpSp>
        <p:nvGrpSpPr>
          <p:cNvPr id="27" name="Ryhmä 26"/>
          <p:cNvGrpSpPr/>
          <p:nvPr/>
        </p:nvGrpSpPr>
        <p:grpSpPr>
          <a:xfrm>
            <a:off x="1080940" y="2834425"/>
            <a:ext cx="1691354" cy="1055275"/>
            <a:chOff x="967265" y="2006309"/>
            <a:chExt cx="1691354" cy="1055275"/>
          </a:xfrm>
        </p:grpSpPr>
        <p:sp>
          <p:nvSpPr>
            <p:cNvPr id="28" name="Kaari 27"/>
            <p:cNvSpPr/>
            <p:nvPr/>
          </p:nvSpPr>
          <p:spPr>
            <a:xfrm rot="13381755">
              <a:off x="1496182" y="2006309"/>
              <a:ext cx="1162437" cy="1055275"/>
            </a:xfrm>
            <a:prstGeom prst="arc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967265" y="2302083"/>
              <a:ext cx="654518" cy="34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+ 10</a:t>
              </a:r>
              <a:endParaRPr lang="fi-FI" dirty="0"/>
            </a:p>
          </p:txBody>
        </p:sp>
      </p:grpSp>
      <p:grpSp>
        <p:nvGrpSpPr>
          <p:cNvPr id="30" name="Ryhmä 29"/>
          <p:cNvGrpSpPr/>
          <p:nvPr/>
        </p:nvGrpSpPr>
        <p:grpSpPr>
          <a:xfrm>
            <a:off x="1084767" y="3729961"/>
            <a:ext cx="1691354" cy="1055275"/>
            <a:chOff x="967265" y="2006309"/>
            <a:chExt cx="1691354" cy="1055275"/>
          </a:xfrm>
        </p:grpSpPr>
        <p:sp>
          <p:nvSpPr>
            <p:cNvPr id="31" name="Kaari 30"/>
            <p:cNvSpPr/>
            <p:nvPr/>
          </p:nvSpPr>
          <p:spPr>
            <a:xfrm rot="13381755">
              <a:off x="1496182" y="2006309"/>
              <a:ext cx="1162437" cy="1055275"/>
            </a:xfrm>
            <a:prstGeom prst="arc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Tekstiruutu 31"/>
            <p:cNvSpPr txBox="1"/>
            <p:nvPr/>
          </p:nvSpPr>
          <p:spPr>
            <a:xfrm>
              <a:off x="967265" y="2302083"/>
              <a:ext cx="654518" cy="34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+ 10</a:t>
              </a:r>
              <a:endParaRPr lang="fi-FI" dirty="0"/>
            </a:p>
          </p:txBody>
        </p:sp>
      </p:grpSp>
      <p:grpSp>
        <p:nvGrpSpPr>
          <p:cNvPr id="33" name="Ryhmä 32"/>
          <p:cNvGrpSpPr/>
          <p:nvPr/>
        </p:nvGrpSpPr>
        <p:grpSpPr>
          <a:xfrm>
            <a:off x="1070680" y="4577042"/>
            <a:ext cx="1691354" cy="1055275"/>
            <a:chOff x="967265" y="2006309"/>
            <a:chExt cx="1691354" cy="1055275"/>
          </a:xfrm>
        </p:grpSpPr>
        <p:sp>
          <p:nvSpPr>
            <p:cNvPr id="34" name="Kaari 33"/>
            <p:cNvSpPr/>
            <p:nvPr/>
          </p:nvSpPr>
          <p:spPr>
            <a:xfrm rot="13381755">
              <a:off x="1496182" y="2006309"/>
              <a:ext cx="1162437" cy="1055275"/>
            </a:xfrm>
            <a:prstGeom prst="arc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Tekstiruutu 34"/>
            <p:cNvSpPr txBox="1"/>
            <p:nvPr/>
          </p:nvSpPr>
          <p:spPr>
            <a:xfrm>
              <a:off x="967265" y="2302083"/>
              <a:ext cx="654518" cy="34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+ 10</a:t>
              </a:r>
              <a:endParaRPr lang="fi-FI" dirty="0"/>
            </a:p>
          </p:txBody>
        </p:sp>
      </p:grpSp>
      <p:grpSp>
        <p:nvGrpSpPr>
          <p:cNvPr id="36" name="Ryhmä 35"/>
          <p:cNvGrpSpPr/>
          <p:nvPr/>
        </p:nvGrpSpPr>
        <p:grpSpPr>
          <a:xfrm>
            <a:off x="4690388" y="1906142"/>
            <a:ext cx="1691354" cy="1055275"/>
            <a:chOff x="967265" y="2006309"/>
            <a:chExt cx="1691354" cy="1055275"/>
          </a:xfrm>
        </p:grpSpPr>
        <p:sp>
          <p:nvSpPr>
            <p:cNvPr id="37" name="Kaari 36"/>
            <p:cNvSpPr/>
            <p:nvPr/>
          </p:nvSpPr>
          <p:spPr>
            <a:xfrm rot="13381755">
              <a:off x="1496182" y="2006309"/>
              <a:ext cx="1162437" cy="1055275"/>
            </a:xfrm>
            <a:prstGeom prst="arc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Tekstiruutu 37"/>
            <p:cNvSpPr txBox="1"/>
            <p:nvPr/>
          </p:nvSpPr>
          <p:spPr>
            <a:xfrm>
              <a:off x="967265" y="2302083"/>
              <a:ext cx="654518" cy="34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+ 10</a:t>
              </a:r>
              <a:endParaRPr lang="fi-FI" dirty="0"/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4690388" y="2834424"/>
            <a:ext cx="1691354" cy="1055275"/>
            <a:chOff x="967265" y="2006309"/>
            <a:chExt cx="1691354" cy="1055275"/>
          </a:xfrm>
        </p:grpSpPr>
        <p:sp>
          <p:nvSpPr>
            <p:cNvPr id="40" name="Kaari 39"/>
            <p:cNvSpPr/>
            <p:nvPr/>
          </p:nvSpPr>
          <p:spPr>
            <a:xfrm rot="13381755">
              <a:off x="1496182" y="2006309"/>
              <a:ext cx="1162437" cy="1055275"/>
            </a:xfrm>
            <a:prstGeom prst="arc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Tekstiruutu 40"/>
            <p:cNvSpPr txBox="1"/>
            <p:nvPr/>
          </p:nvSpPr>
          <p:spPr>
            <a:xfrm>
              <a:off x="967265" y="2302083"/>
              <a:ext cx="654518" cy="34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+ 10</a:t>
              </a:r>
              <a:endParaRPr lang="fi-FI" dirty="0"/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4690388" y="3729960"/>
            <a:ext cx="1691354" cy="1055275"/>
            <a:chOff x="967265" y="2006309"/>
            <a:chExt cx="1691354" cy="1055275"/>
          </a:xfrm>
        </p:grpSpPr>
        <p:sp>
          <p:nvSpPr>
            <p:cNvPr id="43" name="Kaari 42"/>
            <p:cNvSpPr/>
            <p:nvPr/>
          </p:nvSpPr>
          <p:spPr>
            <a:xfrm rot="13381755">
              <a:off x="1496182" y="2006309"/>
              <a:ext cx="1162437" cy="1055275"/>
            </a:xfrm>
            <a:prstGeom prst="arc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Tekstiruutu 43"/>
            <p:cNvSpPr txBox="1"/>
            <p:nvPr/>
          </p:nvSpPr>
          <p:spPr>
            <a:xfrm>
              <a:off x="967265" y="2302083"/>
              <a:ext cx="654518" cy="34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+ 10</a:t>
              </a:r>
              <a:endParaRPr lang="fi-FI" dirty="0"/>
            </a:p>
          </p:txBody>
        </p:sp>
      </p:grpSp>
      <p:grpSp>
        <p:nvGrpSpPr>
          <p:cNvPr id="45" name="Ryhmä 44"/>
          <p:cNvGrpSpPr/>
          <p:nvPr/>
        </p:nvGrpSpPr>
        <p:grpSpPr>
          <a:xfrm>
            <a:off x="4690388" y="4590477"/>
            <a:ext cx="1691354" cy="1055275"/>
            <a:chOff x="967265" y="2006309"/>
            <a:chExt cx="1691354" cy="1055275"/>
          </a:xfrm>
        </p:grpSpPr>
        <p:sp>
          <p:nvSpPr>
            <p:cNvPr id="46" name="Kaari 45"/>
            <p:cNvSpPr/>
            <p:nvPr/>
          </p:nvSpPr>
          <p:spPr>
            <a:xfrm rot="13381755">
              <a:off x="1496182" y="2006309"/>
              <a:ext cx="1162437" cy="1055275"/>
            </a:xfrm>
            <a:prstGeom prst="arc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Tekstiruutu 46"/>
            <p:cNvSpPr txBox="1"/>
            <p:nvPr/>
          </p:nvSpPr>
          <p:spPr>
            <a:xfrm>
              <a:off x="967265" y="2302083"/>
              <a:ext cx="654518" cy="34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+ 10</a:t>
              </a:r>
              <a:endParaRPr lang="fi-FI" dirty="0"/>
            </a:p>
          </p:txBody>
        </p:sp>
      </p:grpSp>
      <p:pic>
        <p:nvPicPr>
          <p:cNvPr id="48" name="Kuva 4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49" name="Tekstiruutu 48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692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Tee kaksinumeroisia lukuja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fi-FI" dirty="0" smtClean="0"/>
              <a:t>Kirjoita </a:t>
            </a:r>
            <a:r>
              <a:rPr lang="fi-FI" dirty="0"/>
              <a:t>kaksinumeroisia lukuja numeroilla </a:t>
            </a:r>
            <a:r>
              <a:rPr lang="fi-FI" sz="3200" dirty="0"/>
              <a:t>4, 5, 6. </a:t>
            </a: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dirty="0" smtClean="0"/>
              <a:t>Etsi </a:t>
            </a:r>
            <a:r>
              <a:rPr lang="fi-FI" dirty="0"/>
              <a:t>kaikki mahdolliset luvut</a:t>
            </a:r>
            <a:r>
              <a:rPr lang="fi-FI" dirty="0" smtClean="0"/>
              <a:t>.  </a:t>
            </a:r>
            <a:endParaRPr lang="fi-FI" dirty="0"/>
          </a:p>
          <a:p>
            <a:pPr marL="457200" indent="-457200">
              <a:buFont typeface="+mj-lt"/>
              <a:buAutoNum type="alphaLcPeriod"/>
            </a:pPr>
            <a:endParaRPr lang="fi-FI" dirty="0" smtClean="0"/>
          </a:p>
          <a:p>
            <a:pPr marL="457200" indent="-457200">
              <a:buFont typeface="+mj-lt"/>
              <a:buAutoNum type="alphaLcPeriod"/>
            </a:pPr>
            <a:endParaRPr lang="fi-FI" dirty="0"/>
          </a:p>
          <a:p>
            <a:pPr marL="457200" indent="-457200">
              <a:buFont typeface="+mj-lt"/>
              <a:buAutoNum type="alphaLcPeriod"/>
            </a:pPr>
            <a:r>
              <a:rPr lang="fi-FI" dirty="0" smtClean="0"/>
              <a:t>Kirjoita </a:t>
            </a:r>
            <a:r>
              <a:rPr lang="fi-FI" dirty="0"/>
              <a:t>kaikki kaksinumeroiset luvut,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joiden </a:t>
            </a:r>
            <a:r>
              <a:rPr lang="fi-FI" dirty="0"/>
              <a:t>ensimmäinen numero on 4 tai 7 ja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toinen </a:t>
            </a:r>
            <a:r>
              <a:rPr lang="fi-FI" dirty="0"/>
              <a:t>numero on parillinen.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Merkitse </a:t>
            </a:r>
            <a:r>
              <a:rPr lang="fi-FI" dirty="0"/>
              <a:t>niiden paikat lukusuoralle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17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1. Ajattelin </a:t>
            </a:r>
            <a:r>
              <a:rPr lang="fi-FI" dirty="0"/>
              <a:t>erästä kaksinumeroista </a:t>
            </a:r>
            <a:r>
              <a:rPr lang="fi-FI" dirty="0" smtClean="0"/>
              <a:t>lukua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Se </a:t>
            </a:r>
            <a:r>
              <a:rPr lang="fi-FI" dirty="0"/>
              <a:t>on suurempi kuin 70 ja pariton.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Kirjoita </a:t>
            </a:r>
            <a:r>
              <a:rPr lang="fi-FI" dirty="0"/>
              <a:t>kaikki ne luvut, joita saatoin ajatella. </a:t>
            </a:r>
          </a:p>
          <a:p>
            <a:pPr lvl="0"/>
            <a:r>
              <a:rPr lang="fi-FI" dirty="0"/>
              <a:t>Sen numeroiden erotus on 1.</a:t>
            </a:r>
            <a:br>
              <a:rPr lang="fi-FI" dirty="0"/>
            </a:br>
            <a:r>
              <a:rPr lang="fi-FI" dirty="0"/>
              <a:t>Vedä yli ne luvut, jotka eivät voi tulla kysymykseen. </a:t>
            </a:r>
          </a:p>
          <a:p>
            <a:pPr lvl="0"/>
            <a:r>
              <a:rPr lang="fi-FI" dirty="0"/>
              <a:t>Kymmenten lukumäärä on pienempi kuin ykkösten.</a:t>
            </a:r>
          </a:p>
          <a:p>
            <a:r>
              <a:rPr lang="fi-FI" dirty="0"/>
              <a:t>Mikä on ajattelemani luku</a:t>
            </a:r>
            <a:r>
              <a:rPr lang="fi-FI" dirty="0" smtClean="0"/>
              <a:t>?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3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2. Ajattelin </a:t>
            </a:r>
            <a:r>
              <a:rPr lang="fi-FI" dirty="0"/>
              <a:t>erästä kaksinumeroista </a:t>
            </a:r>
            <a:r>
              <a:rPr lang="fi-FI" dirty="0" smtClean="0"/>
              <a:t>lukua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Numeroiden erotus on 1.</a:t>
            </a:r>
          </a:p>
          <a:p>
            <a:pPr lvl="0"/>
            <a:r>
              <a:rPr lang="fi-FI" dirty="0"/>
              <a:t>Luku sisältyy kolmen kertotaulun tuloihin.</a:t>
            </a:r>
          </a:p>
          <a:p>
            <a:pPr lvl="0"/>
            <a:r>
              <a:rPr lang="fi-FI" dirty="0"/>
              <a:t>Se on pariton ja kymmenten lukumäärä on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kaksi </a:t>
            </a:r>
            <a:r>
              <a:rPr lang="fi-FI" dirty="0"/>
              <a:t>kertaa niin suuri kuin ykkösten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13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9" y="798898"/>
            <a:ext cx="8475462" cy="4617704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26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87" y="536861"/>
            <a:ext cx="7794746" cy="5262596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1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Järjestysluvut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63" y="2041021"/>
            <a:ext cx="3109973" cy="3553031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570767" y="2041021"/>
            <a:ext cx="2657475" cy="979487"/>
            <a:chOff x="2632" y="5717"/>
            <a:chExt cx="4185" cy="154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632" y="6138"/>
              <a:ext cx="3140" cy="1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3B4A1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3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kkuIIExtraBold" panose="00000800000000000000" pitchFamily="2" charset="0"/>
                </a:rPr>
                <a:t>kou-</a:t>
              </a:r>
              <a:r>
                <a:rPr kumimoji="0" lang="fi-FI" altLang="fi-FI" sz="3000" b="0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kkuIIExtraBold" panose="00000800000000000000" pitchFamily="2" charset="0"/>
                </a:rPr>
                <a:t>lu</a:t>
              </a:r>
              <a:r>
                <a:rPr kumimoji="0" lang="fi-FI" altLang="fi-FI" sz="3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kkuIIExtraBold" panose="00000800000000000000" pitchFamily="2" charset="0"/>
                </a:rPr>
                <a:t>-päi-vä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515" y="5717"/>
              <a:ext cx="3302" cy="6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smtClean="0">
                  <a:ln>
                    <a:noFill/>
                  </a:ln>
                  <a:solidFill>
                    <a:srgbClr val="8496B0"/>
                  </a:solidFill>
                  <a:effectLst/>
                  <a:latin typeface="TikkuIIExtraBold" panose="00000800000000000000" pitchFamily="2" charset="0"/>
                </a:rPr>
                <a:t>2. tavu       10. kirjain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77" name="AutoShape 5"/>
            <p:cNvCxnSpPr>
              <a:cxnSpLocks noChangeShapeType="1"/>
            </p:cNvCxnSpPr>
            <p:nvPr/>
          </p:nvCxnSpPr>
          <p:spPr bwMode="auto">
            <a:xfrm>
              <a:off x="3841" y="6179"/>
              <a:ext cx="1" cy="2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>
              <a:off x="5285" y="6174"/>
              <a:ext cx="1" cy="2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68577" y="3023337"/>
            <a:ext cx="4338539" cy="29304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3B4A1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kkuIIExtraBold" panose="00000800000000000000" pitchFamily="2" charset="0"/>
              </a:rPr>
              <a:t>1. ensimmäinen   </a:t>
            </a:r>
            <a:br>
              <a:rPr kumimoji="0" lang="fi-FI" altLang="fi-FI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kkuIIExtraBold" panose="00000800000000000000" pitchFamily="2" charset="0"/>
              </a:rPr>
            </a:br>
            <a:r>
              <a:rPr kumimoji="0" lang="fi-FI" altLang="fi-FI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kkuIIExtraBold" panose="00000800000000000000" pitchFamily="2" charset="0"/>
              </a:rPr>
              <a:t>2. toinen </a:t>
            </a:r>
            <a:endParaRPr lang="fi-FI" altLang="fi-FI" sz="3000" dirty="0">
              <a:latin typeface="TikkuIIExtraBold" panose="000008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i-FI" altLang="fi-FI" sz="3000" dirty="0" smtClean="0">
                <a:latin typeface="TikkuIIExtraBold" panose="00000800000000000000" pitchFamily="2" charset="0"/>
              </a:rPr>
              <a:t>3. k</a:t>
            </a:r>
            <a:r>
              <a:rPr kumimoji="0" lang="fi-FI" altLang="fi-FI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kkuIIExtraBold" panose="00000800000000000000" pitchFamily="2" charset="0"/>
              </a:rPr>
              <a:t>olmas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i-FI" altLang="fi-FI" sz="3000" dirty="0" smtClean="0">
                <a:latin typeface="TikkuIIExtraBold" panose="00000800000000000000" pitchFamily="2" charset="0"/>
              </a:rPr>
              <a:t>4. neljäs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i-FI" altLang="fi-FI" sz="2400" dirty="0" smtClean="0">
                <a:latin typeface="TikkuIIExtraBold" panose="00000800000000000000" pitchFamily="2" charset="0"/>
              </a:rPr>
              <a:t/>
            </a:r>
            <a:br>
              <a:rPr lang="fi-FI" altLang="fi-FI" sz="2400" dirty="0" smtClean="0">
                <a:latin typeface="TikkuIIExtraBold" panose="00000800000000000000" pitchFamily="2" charset="0"/>
              </a:rPr>
            </a:br>
            <a:r>
              <a:rPr lang="fi-FI" altLang="fi-FI" sz="2400" dirty="0" smtClean="0">
                <a:latin typeface="TikkuIIExtraBold" panose="00000800000000000000" pitchFamily="2" charset="0"/>
              </a:rPr>
              <a:t>Muista merkitä järjestysluvun piste! 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79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Lasketaan ryhmittäin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19" y="4648507"/>
            <a:ext cx="451594" cy="14734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77" y="2088682"/>
            <a:ext cx="857802" cy="75317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60" y="3096928"/>
            <a:ext cx="485758" cy="141461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379" y="2088682"/>
            <a:ext cx="857802" cy="75317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181" y="2088682"/>
            <a:ext cx="857802" cy="753177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983" y="2098307"/>
            <a:ext cx="857802" cy="75317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909" y="2107931"/>
            <a:ext cx="857802" cy="753177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242" y="2118165"/>
            <a:ext cx="857802" cy="75317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497" y="2094928"/>
            <a:ext cx="857802" cy="753177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819" y="2107929"/>
            <a:ext cx="857802" cy="753177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120" y="2096705"/>
            <a:ext cx="857802" cy="753177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489" y="2116584"/>
            <a:ext cx="857802" cy="753177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401" y="3096928"/>
            <a:ext cx="485758" cy="1414614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881" y="3096928"/>
            <a:ext cx="485758" cy="1414614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361" y="3096928"/>
            <a:ext cx="485758" cy="1414614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341" y="3096928"/>
            <a:ext cx="485758" cy="1414614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910" y="3096928"/>
            <a:ext cx="485758" cy="1414614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390" y="3096928"/>
            <a:ext cx="485758" cy="1414614"/>
          </a:xfrm>
          <a:prstGeom prst="rect">
            <a:avLst/>
          </a:prstGeom>
        </p:spPr>
      </p:pic>
      <p:pic>
        <p:nvPicPr>
          <p:cNvPr id="27" name="Kuva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870" y="3096928"/>
            <a:ext cx="485758" cy="1414614"/>
          </a:xfrm>
          <a:prstGeom prst="rect">
            <a:avLst/>
          </a:prstGeom>
        </p:spPr>
      </p:pic>
      <p:pic>
        <p:nvPicPr>
          <p:cNvPr id="28" name="Kuva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350" y="3096928"/>
            <a:ext cx="485758" cy="1414614"/>
          </a:xfrm>
          <a:prstGeom prst="rect">
            <a:avLst/>
          </a:prstGeom>
        </p:spPr>
      </p:pic>
      <p:pic>
        <p:nvPicPr>
          <p:cNvPr id="29" name="Kuva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277" y="3096928"/>
            <a:ext cx="485758" cy="1414614"/>
          </a:xfrm>
          <a:prstGeom prst="rect">
            <a:avLst/>
          </a:prstGeom>
        </p:spPr>
      </p:pic>
      <p:pic>
        <p:nvPicPr>
          <p:cNvPr id="30" name="Kuva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401" y="4648507"/>
            <a:ext cx="451594" cy="1473440"/>
          </a:xfrm>
          <a:prstGeom prst="rect">
            <a:avLst/>
          </a:prstGeom>
        </p:spPr>
      </p:pic>
      <p:pic>
        <p:nvPicPr>
          <p:cNvPr id="31" name="Kuva 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881" y="4648507"/>
            <a:ext cx="451594" cy="1473440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361" y="4618568"/>
            <a:ext cx="451594" cy="1473440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841" y="4618568"/>
            <a:ext cx="451594" cy="1473440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303" y="4618568"/>
            <a:ext cx="451594" cy="1473440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373" y="4637820"/>
            <a:ext cx="451594" cy="1473440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923" y="4637820"/>
            <a:ext cx="451594" cy="1473440"/>
          </a:xfrm>
          <a:prstGeom prst="rect">
            <a:avLst/>
          </a:prstGeom>
        </p:spPr>
      </p:pic>
      <p:pic>
        <p:nvPicPr>
          <p:cNvPr id="37" name="Kuva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224" y="4618568"/>
            <a:ext cx="451594" cy="1473440"/>
          </a:xfrm>
          <a:prstGeom prst="rect">
            <a:avLst/>
          </a:prstGeom>
        </p:spPr>
      </p:pic>
      <p:pic>
        <p:nvPicPr>
          <p:cNvPr id="38" name="Kuva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907" y="4618568"/>
            <a:ext cx="451594" cy="1473440"/>
          </a:xfrm>
          <a:prstGeom prst="rect">
            <a:avLst/>
          </a:prstGeom>
        </p:spPr>
      </p:pic>
      <p:pic>
        <p:nvPicPr>
          <p:cNvPr id="39" name="Kuva 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40" name="Tekstiruutu 39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57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346506"/>
            <a:ext cx="8420099" cy="1102094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 lvl="0"/>
            <a:r>
              <a:rPr lang="fi-FI" sz="3200" dirty="0" smtClean="0"/>
              <a:t>Merkitse luvut lukusuorille.</a:t>
            </a:r>
            <a:br>
              <a:rPr lang="fi-FI" sz="3200" dirty="0" smtClean="0"/>
            </a:br>
            <a:r>
              <a:rPr lang="fi-FI" sz="3200" dirty="0" smtClean="0"/>
              <a:t>39</a:t>
            </a:r>
            <a:r>
              <a:rPr lang="fi-FI" sz="3200" dirty="0"/>
              <a:t>, 71, 92, 65, 53, 87, </a:t>
            </a:r>
            <a:r>
              <a:rPr lang="fi-FI" sz="3200" dirty="0" smtClean="0"/>
              <a:t>40, 99</a:t>
            </a:r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pic>
        <p:nvPicPr>
          <p:cNvPr id="6" name="Sisällön paikkamerkki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848888"/>
            <a:ext cx="8420100" cy="35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ruutu 6"/>
          <p:cNvSpPr txBox="1"/>
          <p:nvPr/>
        </p:nvSpPr>
        <p:spPr>
          <a:xfrm>
            <a:off x="664143" y="5406903"/>
            <a:ext cx="571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Mitkä ovat lukujen ykkösnaapurit ja kymmennaapurit?</a:t>
            </a:r>
          </a:p>
          <a:p>
            <a:r>
              <a:rPr lang="fi-FI" dirty="0" smtClean="0"/>
              <a:t>Mitkä ovat lukuja 10 pienempi ja 10 suurempi luku?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43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346506"/>
            <a:ext cx="8420099" cy="1102094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 lvl="0"/>
            <a:r>
              <a:rPr lang="fi-FI" sz="3200" dirty="0" smtClean="0"/>
              <a:t>Merkitse luvut lukusuorille.</a:t>
            </a:r>
            <a:br>
              <a:rPr lang="fi-FI" sz="3200" dirty="0" smtClean="0"/>
            </a:br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664143" y="5406903"/>
            <a:ext cx="571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Mitkä ovat lukujen ykkösnaapurit ja kymmennaapurit?</a:t>
            </a:r>
          </a:p>
          <a:p>
            <a:r>
              <a:rPr lang="fi-FI" dirty="0" smtClean="0"/>
              <a:t>Mitkä ovat lukuja 10 pienempi ja 10 suurempi luku?</a:t>
            </a:r>
            <a:endParaRPr lang="fi-FI" dirty="0"/>
          </a:p>
        </p:txBody>
      </p:sp>
      <p:sp>
        <p:nvSpPr>
          <p:cNvPr id="8" name="Rectangle 12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9" name="Group 1"/>
          <p:cNvGrpSpPr>
            <a:grpSpLocks noChangeAspect="1"/>
          </p:cNvGrpSpPr>
          <p:nvPr/>
        </p:nvGrpSpPr>
        <p:grpSpPr bwMode="auto">
          <a:xfrm>
            <a:off x="152400" y="2270153"/>
            <a:ext cx="8469086" cy="1366680"/>
            <a:chOff x="709" y="3090"/>
            <a:chExt cx="10649" cy="2227"/>
          </a:xfrm>
        </p:grpSpPr>
        <p:sp>
          <p:nvSpPr>
            <p:cNvPr id="10" name="AutoShape 127"/>
            <p:cNvSpPr>
              <a:spLocks noChangeAspect="1" noChangeArrowheads="1" noTextEdit="1"/>
            </p:cNvSpPr>
            <p:nvPr/>
          </p:nvSpPr>
          <p:spPr bwMode="auto">
            <a:xfrm>
              <a:off x="709" y="3090"/>
              <a:ext cx="10649" cy="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AutoShape 126"/>
            <p:cNvSpPr>
              <a:spLocks noChangeShapeType="1"/>
            </p:cNvSpPr>
            <p:nvPr/>
          </p:nvSpPr>
          <p:spPr bwMode="auto">
            <a:xfrm>
              <a:off x="1429" y="3684"/>
              <a:ext cx="9499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AutoShape 125"/>
            <p:cNvSpPr>
              <a:spLocks noChangeShapeType="1"/>
            </p:cNvSpPr>
            <p:nvPr/>
          </p:nvSpPr>
          <p:spPr bwMode="auto">
            <a:xfrm>
              <a:off x="1499" y="3539"/>
              <a:ext cx="1" cy="33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AutoShape 124"/>
            <p:cNvSpPr>
              <a:spLocks noChangeShapeType="1"/>
            </p:cNvSpPr>
            <p:nvPr/>
          </p:nvSpPr>
          <p:spPr bwMode="auto">
            <a:xfrm>
              <a:off x="2240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AutoShape 123"/>
            <p:cNvSpPr>
              <a:spLocks noChangeShapeType="1"/>
            </p:cNvSpPr>
            <p:nvPr/>
          </p:nvSpPr>
          <p:spPr bwMode="auto">
            <a:xfrm>
              <a:off x="2060" y="3653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AutoShape 122"/>
            <p:cNvSpPr>
              <a:spLocks noChangeShapeType="1"/>
            </p:cNvSpPr>
            <p:nvPr/>
          </p:nvSpPr>
          <p:spPr bwMode="auto">
            <a:xfrm>
              <a:off x="2157" y="3654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AutoShape 121"/>
            <p:cNvSpPr>
              <a:spLocks noChangeShapeType="1"/>
            </p:cNvSpPr>
            <p:nvPr/>
          </p:nvSpPr>
          <p:spPr bwMode="auto">
            <a:xfrm>
              <a:off x="2332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7" name="Group 110"/>
            <p:cNvGrpSpPr>
              <a:grpSpLocks/>
            </p:cNvGrpSpPr>
            <p:nvPr/>
          </p:nvGrpSpPr>
          <p:grpSpPr bwMode="auto">
            <a:xfrm>
              <a:off x="1591" y="3537"/>
              <a:ext cx="839" cy="334"/>
              <a:chOff x="1317" y="11322"/>
              <a:chExt cx="1087" cy="720"/>
            </a:xfrm>
          </p:grpSpPr>
          <p:sp>
            <p:nvSpPr>
              <p:cNvPr id="126" name="AutoShape 120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7" name="AutoShape 119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8" name="AutoShape 118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9" name="AutoShape 117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0" name="AutoShape 116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1" name="AutoShape 115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2" name="AutoShape 114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3" name="AutoShape 113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4" name="AutoShape 112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5" name="AutoShape 111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8" name="Group 99"/>
            <p:cNvGrpSpPr>
              <a:grpSpLocks/>
            </p:cNvGrpSpPr>
            <p:nvPr/>
          </p:nvGrpSpPr>
          <p:grpSpPr bwMode="auto">
            <a:xfrm>
              <a:off x="2519" y="3539"/>
              <a:ext cx="838" cy="334"/>
              <a:chOff x="1317" y="11322"/>
              <a:chExt cx="1087" cy="720"/>
            </a:xfrm>
          </p:grpSpPr>
          <p:sp>
            <p:nvSpPr>
              <p:cNvPr id="116" name="AutoShape 109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7" name="AutoShape 108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8" name="AutoShape 107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9" name="AutoShape 106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0" name="AutoShape 105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1" name="AutoShape 104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2" name="AutoShape 103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3" name="AutoShape 102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4" name="AutoShape 101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5" name="AutoShape 100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9" name="Group 88"/>
            <p:cNvGrpSpPr>
              <a:grpSpLocks/>
            </p:cNvGrpSpPr>
            <p:nvPr/>
          </p:nvGrpSpPr>
          <p:grpSpPr bwMode="auto">
            <a:xfrm>
              <a:off x="3439" y="3537"/>
              <a:ext cx="839" cy="334"/>
              <a:chOff x="1317" y="11322"/>
              <a:chExt cx="1087" cy="720"/>
            </a:xfrm>
          </p:grpSpPr>
          <p:sp>
            <p:nvSpPr>
              <p:cNvPr id="106" name="AutoShape 98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7" name="AutoShape 97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8" name="AutoShape 96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9" name="AutoShape 95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0" name="AutoShape 94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1" name="AutoShape 93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2" name="AutoShape 92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3" name="AutoShape 91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4" name="AutoShape 90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5" name="AutoShape 89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0" name="Group 77"/>
            <p:cNvGrpSpPr>
              <a:grpSpLocks/>
            </p:cNvGrpSpPr>
            <p:nvPr/>
          </p:nvGrpSpPr>
          <p:grpSpPr bwMode="auto">
            <a:xfrm>
              <a:off x="4368" y="3537"/>
              <a:ext cx="838" cy="334"/>
              <a:chOff x="1317" y="11322"/>
              <a:chExt cx="1087" cy="720"/>
            </a:xfrm>
          </p:grpSpPr>
          <p:sp>
            <p:nvSpPr>
              <p:cNvPr id="96" name="AutoShape 87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7" name="AutoShape 86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8" name="AutoShape 85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9" name="AutoShape 84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0" name="AutoShape 83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1" name="AutoShape 82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" name="AutoShape 81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3" name="AutoShape 80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4" name="AutoShape 79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5" name="AutoShape 78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5296" y="3539"/>
              <a:ext cx="839" cy="334"/>
              <a:chOff x="1317" y="11322"/>
              <a:chExt cx="1087" cy="720"/>
            </a:xfrm>
          </p:grpSpPr>
          <p:sp>
            <p:nvSpPr>
              <p:cNvPr id="86" name="AutoShape 76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7" name="AutoShape 75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8" name="AutoShape 74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9" name="AutoShape 73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0" name="AutoShape 72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1" name="AutoShape 71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2" name="AutoShape 70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3" name="AutoShape 69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4" name="AutoShape 68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5" name="AutoShape 67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2" name="Group 55"/>
            <p:cNvGrpSpPr>
              <a:grpSpLocks/>
            </p:cNvGrpSpPr>
            <p:nvPr/>
          </p:nvGrpSpPr>
          <p:grpSpPr bwMode="auto">
            <a:xfrm>
              <a:off x="6217" y="3537"/>
              <a:ext cx="838" cy="334"/>
              <a:chOff x="1317" y="11322"/>
              <a:chExt cx="1087" cy="720"/>
            </a:xfrm>
          </p:grpSpPr>
          <p:sp>
            <p:nvSpPr>
              <p:cNvPr id="76" name="AutoShape 65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7" name="AutoShape 64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8" name="AutoShape 63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9" name="AutoShape 62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0" name="AutoShape 61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1" name="AutoShape 60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2" name="AutoShape 59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3" name="AutoShape 58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4" name="AutoShape 57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5" name="AutoShape 56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3" name="Group 44"/>
            <p:cNvGrpSpPr>
              <a:grpSpLocks/>
            </p:cNvGrpSpPr>
            <p:nvPr/>
          </p:nvGrpSpPr>
          <p:grpSpPr bwMode="auto">
            <a:xfrm>
              <a:off x="7147" y="3537"/>
              <a:ext cx="839" cy="334"/>
              <a:chOff x="1317" y="11322"/>
              <a:chExt cx="1087" cy="720"/>
            </a:xfrm>
          </p:grpSpPr>
          <p:sp>
            <p:nvSpPr>
              <p:cNvPr id="66" name="AutoShape 54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7" name="AutoShape 53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8" name="AutoShape 52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9" name="AutoShape 51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0" name="AutoShape 50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1" name="AutoShape 49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2" name="AutoShape 48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3" name="AutoShape 47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4" name="AutoShape 46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5" name="AutoShape 45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4" name="Group 33"/>
            <p:cNvGrpSpPr>
              <a:grpSpLocks/>
            </p:cNvGrpSpPr>
            <p:nvPr/>
          </p:nvGrpSpPr>
          <p:grpSpPr bwMode="auto">
            <a:xfrm>
              <a:off x="7972" y="3537"/>
              <a:ext cx="838" cy="334"/>
              <a:chOff x="1317" y="11322"/>
              <a:chExt cx="1087" cy="720"/>
            </a:xfrm>
          </p:grpSpPr>
          <p:sp>
            <p:nvSpPr>
              <p:cNvPr id="56" name="AutoShape 43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42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41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9" name="AutoShape 40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0" name="AutoShape 39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1" name="AutoShape 38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2" name="AutoShape 37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3" name="AutoShape 36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4" name="AutoShape 35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5" name="AutoShape 34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5" name="AutoShape 32"/>
            <p:cNvSpPr>
              <a:spLocks noChangeShapeType="1"/>
            </p:cNvSpPr>
            <p:nvPr/>
          </p:nvSpPr>
          <p:spPr bwMode="auto">
            <a:xfrm>
              <a:off x="9081" y="3647"/>
              <a:ext cx="0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AutoShape 31"/>
            <p:cNvSpPr>
              <a:spLocks noChangeShapeType="1"/>
            </p:cNvSpPr>
            <p:nvPr/>
          </p:nvSpPr>
          <p:spPr bwMode="auto">
            <a:xfrm>
              <a:off x="8900" y="3648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AutoShape 30"/>
            <p:cNvSpPr>
              <a:spLocks noChangeShapeType="1"/>
            </p:cNvSpPr>
            <p:nvPr/>
          </p:nvSpPr>
          <p:spPr bwMode="auto">
            <a:xfrm>
              <a:off x="8998" y="3649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AutoShape 29"/>
            <p:cNvSpPr>
              <a:spLocks noChangeShapeType="1"/>
            </p:cNvSpPr>
            <p:nvPr/>
          </p:nvSpPr>
          <p:spPr bwMode="auto">
            <a:xfrm>
              <a:off x="9174" y="3647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AutoShape 28"/>
            <p:cNvSpPr>
              <a:spLocks noChangeShapeType="1"/>
            </p:cNvSpPr>
            <p:nvPr/>
          </p:nvSpPr>
          <p:spPr bwMode="auto">
            <a:xfrm>
              <a:off x="9271" y="3625"/>
              <a:ext cx="1" cy="16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AutoShape 27"/>
            <p:cNvSpPr>
              <a:spLocks noChangeShapeType="1"/>
            </p:cNvSpPr>
            <p:nvPr/>
          </p:nvSpPr>
          <p:spPr bwMode="auto">
            <a:xfrm flipH="1">
              <a:off x="9736" y="3537"/>
              <a:ext cx="3" cy="3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AutoShape 26"/>
            <p:cNvSpPr>
              <a:spLocks noChangeShapeType="1"/>
            </p:cNvSpPr>
            <p:nvPr/>
          </p:nvSpPr>
          <p:spPr bwMode="auto">
            <a:xfrm>
              <a:off x="9551" y="3644"/>
              <a:ext cx="0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AutoShape 25"/>
            <p:cNvSpPr>
              <a:spLocks noChangeShapeType="1"/>
            </p:cNvSpPr>
            <p:nvPr/>
          </p:nvSpPr>
          <p:spPr bwMode="auto">
            <a:xfrm>
              <a:off x="9370" y="3646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AutoShape 24"/>
            <p:cNvSpPr>
              <a:spLocks noChangeShapeType="1"/>
            </p:cNvSpPr>
            <p:nvPr/>
          </p:nvSpPr>
          <p:spPr bwMode="auto">
            <a:xfrm>
              <a:off x="9468" y="3647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AutoShape 23"/>
            <p:cNvSpPr>
              <a:spLocks noChangeShapeType="1"/>
            </p:cNvSpPr>
            <p:nvPr/>
          </p:nvSpPr>
          <p:spPr bwMode="auto">
            <a:xfrm>
              <a:off x="9642" y="3644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AutoShape 22"/>
            <p:cNvSpPr>
              <a:spLocks noChangeShapeType="1"/>
            </p:cNvSpPr>
            <p:nvPr/>
          </p:nvSpPr>
          <p:spPr bwMode="auto">
            <a:xfrm>
              <a:off x="10023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AutoShape 21"/>
            <p:cNvSpPr>
              <a:spLocks noChangeShapeType="1"/>
            </p:cNvSpPr>
            <p:nvPr/>
          </p:nvSpPr>
          <p:spPr bwMode="auto">
            <a:xfrm>
              <a:off x="9842" y="3653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AutoShape 20"/>
            <p:cNvSpPr>
              <a:spLocks noChangeShapeType="1"/>
            </p:cNvSpPr>
            <p:nvPr/>
          </p:nvSpPr>
          <p:spPr bwMode="auto">
            <a:xfrm>
              <a:off x="9939" y="3654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AutoShape 19"/>
            <p:cNvSpPr>
              <a:spLocks noChangeShapeType="1"/>
            </p:cNvSpPr>
            <p:nvPr/>
          </p:nvSpPr>
          <p:spPr bwMode="auto">
            <a:xfrm>
              <a:off x="10116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AutoShape 18"/>
            <p:cNvSpPr>
              <a:spLocks noChangeShapeType="1"/>
            </p:cNvSpPr>
            <p:nvPr/>
          </p:nvSpPr>
          <p:spPr bwMode="auto">
            <a:xfrm>
              <a:off x="10212" y="3629"/>
              <a:ext cx="1" cy="16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AutoShape 17"/>
            <p:cNvSpPr>
              <a:spLocks noChangeShapeType="1"/>
            </p:cNvSpPr>
            <p:nvPr/>
          </p:nvSpPr>
          <p:spPr bwMode="auto">
            <a:xfrm flipH="1">
              <a:off x="10677" y="3542"/>
              <a:ext cx="3" cy="3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AutoShape 16"/>
            <p:cNvSpPr>
              <a:spLocks noChangeShapeType="1"/>
            </p:cNvSpPr>
            <p:nvPr/>
          </p:nvSpPr>
          <p:spPr bwMode="auto">
            <a:xfrm>
              <a:off x="10493" y="3649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AutoShape 15"/>
            <p:cNvSpPr>
              <a:spLocks noChangeShapeType="1"/>
            </p:cNvSpPr>
            <p:nvPr/>
          </p:nvSpPr>
          <p:spPr bwMode="auto">
            <a:xfrm>
              <a:off x="10312" y="3651"/>
              <a:ext cx="0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AutoShape 14"/>
            <p:cNvSpPr>
              <a:spLocks noChangeShapeType="1"/>
            </p:cNvSpPr>
            <p:nvPr/>
          </p:nvSpPr>
          <p:spPr bwMode="auto">
            <a:xfrm>
              <a:off x="10409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AutoShape 13"/>
            <p:cNvSpPr>
              <a:spLocks noChangeShapeType="1"/>
            </p:cNvSpPr>
            <p:nvPr/>
          </p:nvSpPr>
          <p:spPr bwMode="auto">
            <a:xfrm>
              <a:off x="10584" y="3649"/>
              <a:ext cx="0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Text Box 2"/>
            <p:cNvSpPr txBox="1">
              <a:spLocks noChangeArrowheads="1"/>
            </p:cNvSpPr>
            <p:nvPr/>
          </p:nvSpPr>
          <p:spPr bwMode="auto">
            <a:xfrm>
              <a:off x="1309" y="3810"/>
              <a:ext cx="9960" cy="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0            10           20           30           40           50           60           70         80           90          100 </a:t>
              </a:r>
              <a:endParaRPr kumimoji="0" lang="fi-FI" altLang="fi-F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6" name="Group 1"/>
          <p:cNvGrpSpPr>
            <a:grpSpLocks noChangeAspect="1"/>
          </p:cNvGrpSpPr>
          <p:nvPr/>
        </p:nvGrpSpPr>
        <p:grpSpPr bwMode="auto">
          <a:xfrm>
            <a:off x="152400" y="4027580"/>
            <a:ext cx="8469086" cy="1162729"/>
            <a:chOff x="709" y="3090"/>
            <a:chExt cx="10649" cy="2227"/>
          </a:xfrm>
        </p:grpSpPr>
        <p:sp>
          <p:nvSpPr>
            <p:cNvPr id="137" name="AutoShape 127"/>
            <p:cNvSpPr>
              <a:spLocks noChangeAspect="1" noChangeArrowheads="1" noTextEdit="1"/>
            </p:cNvSpPr>
            <p:nvPr/>
          </p:nvSpPr>
          <p:spPr bwMode="auto">
            <a:xfrm>
              <a:off x="709" y="3090"/>
              <a:ext cx="10649" cy="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" name="AutoShape 126"/>
            <p:cNvSpPr>
              <a:spLocks noChangeShapeType="1"/>
            </p:cNvSpPr>
            <p:nvPr/>
          </p:nvSpPr>
          <p:spPr bwMode="auto">
            <a:xfrm>
              <a:off x="1429" y="3684"/>
              <a:ext cx="9499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" name="AutoShape 125"/>
            <p:cNvSpPr>
              <a:spLocks noChangeShapeType="1"/>
            </p:cNvSpPr>
            <p:nvPr/>
          </p:nvSpPr>
          <p:spPr bwMode="auto">
            <a:xfrm>
              <a:off x="1499" y="3539"/>
              <a:ext cx="1" cy="33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" name="AutoShape 17"/>
            <p:cNvSpPr>
              <a:spLocks noChangeShapeType="1"/>
            </p:cNvSpPr>
            <p:nvPr/>
          </p:nvSpPr>
          <p:spPr bwMode="auto">
            <a:xfrm flipH="1">
              <a:off x="10677" y="3542"/>
              <a:ext cx="3" cy="3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" name="Text Box 2"/>
            <p:cNvSpPr txBox="1">
              <a:spLocks noChangeArrowheads="1"/>
            </p:cNvSpPr>
            <p:nvPr/>
          </p:nvSpPr>
          <p:spPr bwMode="auto">
            <a:xfrm>
              <a:off x="1309" y="3810"/>
              <a:ext cx="9960" cy="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          						</a:t>
              </a:r>
              <a:r>
                <a:rPr kumimoji="0" lang="fi-FI" altLang="fi-FI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                </a:t>
              </a:r>
              <a:r>
                <a:rPr kumimoji="0" lang="fi-FI" altLang="fi-FI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100 </a:t>
              </a:r>
              <a:endParaRPr kumimoji="0" lang="fi-FI" altLang="fi-F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40" name="Tekstiruutu 139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87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Kumpi liuska on pidempi?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Paperiliuskoista näkyy vain osa. Molempien pituus on 100. </a:t>
            </a:r>
            <a:br>
              <a:rPr lang="fi-FI" dirty="0" smtClean="0"/>
            </a:br>
            <a:r>
              <a:rPr lang="fi-FI" dirty="0" smtClean="0"/>
              <a:t>Kumpi liuska on pidempi?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Lukuja                                                        © Varga–Neményi ry 2016</a:t>
            </a:r>
            <a:endParaRPr lang="en-US" dirty="0"/>
          </a:p>
        </p:txBody>
      </p:sp>
      <p:grpSp>
        <p:nvGrpSpPr>
          <p:cNvPr id="22" name="Ryhmä 21"/>
          <p:cNvGrpSpPr/>
          <p:nvPr/>
        </p:nvGrpSpPr>
        <p:grpSpPr>
          <a:xfrm>
            <a:off x="1211566" y="2749938"/>
            <a:ext cx="6723247" cy="907665"/>
            <a:chOff x="1211566" y="2249424"/>
            <a:chExt cx="6723247" cy="907665"/>
          </a:xfrm>
        </p:grpSpPr>
        <p:grpSp>
          <p:nvGrpSpPr>
            <p:cNvPr id="11" name="Ryhmä 10"/>
            <p:cNvGrpSpPr/>
            <p:nvPr/>
          </p:nvGrpSpPr>
          <p:grpSpPr>
            <a:xfrm>
              <a:off x="1211566" y="2257124"/>
              <a:ext cx="6723247" cy="899965"/>
              <a:chOff x="1458227" y="3027145"/>
              <a:chExt cx="6723247" cy="899965"/>
            </a:xfrm>
          </p:grpSpPr>
          <p:sp>
            <p:nvSpPr>
              <p:cNvPr id="6" name="Vuokaaviosymboli: Dokumentti 5"/>
              <p:cNvSpPr/>
              <p:nvPr/>
            </p:nvSpPr>
            <p:spPr>
              <a:xfrm rot="5400000">
                <a:off x="2454441" y="2030932"/>
                <a:ext cx="899964" cy="2892391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" name="Vuokaaviosymboli: Dokumentti 9"/>
              <p:cNvSpPr/>
              <p:nvPr/>
            </p:nvSpPr>
            <p:spPr>
              <a:xfrm rot="16200000" flipH="1">
                <a:off x="5351645" y="1097282"/>
                <a:ext cx="899965" cy="4759692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" name="Ryhmä 14"/>
            <p:cNvGrpSpPr/>
            <p:nvPr/>
          </p:nvGrpSpPr>
          <p:grpSpPr>
            <a:xfrm>
              <a:off x="2396693" y="2257125"/>
              <a:ext cx="548640" cy="899964"/>
              <a:chOff x="2396693" y="2257125"/>
              <a:chExt cx="548640" cy="899964"/>
            </a:xfrm>
          </p:grpSpPr>
          <p:cxnSp>
            <p:nvCxnSpPr>
              <p:cNvPr id="13" name="Suora yhdysviiva 12"/>
              <p:cNvCxnSpPr>
                <a:stCxn id="6" idx="1"/>
                <a:endCxn id="6" idx="3"/>
              </p:cNvCxnSpPr>
              <p:nvPr/>
            </p:nvCxnSpPr>
            <p:spPr>
              <a:xfrm>
                <a:off x="2657762" y="2257125"/>
                <a:ext cx="0" cy="899964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kstiruutu 13"/>
              <p:cNvSpPr txBox="1"/>
              <p:nvPr/>
            </p:nvSpPr>
            <p:spPr>
              <a:xfrm>
                <a:off x="2396693" y="2454444"/>
                <a:ext cx="548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 smtClean="0"/>
                  <a:t>60</a:t>
                </a:r>
                <a:endParaRPr lang="fi-FI" sz="2800" dirty="0"/>
              </a:p>
            </p:txBody>
          </p:sp>
        </p:grpSp>
        <p:grpSp>
          <p:nvGrpSpPr>
            <p:cNvPr id="16" name="Ryhmä 15"/>
            <p:cNvGrpSpPr/>
            <p:nvPr/>
          </p:nvGrpSpPr>
          <p:grpSpPr>
            <a:xfrm>
              <a:off x="5745065" y="2249424"/>
              <a:ext cx="548640" cy="899964"/>
              <a:chOff x="2396693" y="2257125"/>
              <a:chExt cx="548640" cy="899964"/>
            </a:xfrm>
          </p:grpSpPr>
          <p:cxnSp>
            <p:nvCxnSpPr>
              <p:cNvPr id="17" name="Suora yhdysviiva 16"/>
              <p:cNvCxnSpPr/>
              <p:nvPr/>
            </p:nvCxnSpPr>
            <p:spPr>
              <a:xfrm>
                <a:off x="2657762" y="2257125"/>
                <a:ext cx="0" cy="899964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kstiruutu 17"/>
              <p:cNvSpPr txBox="1"/>
              <p:nvPr/>
            </p:nvSpPr>
            <p:spPr>
              <a:xfrm>
                <a:off x="2396693" y="2454444"/>
                <a:ext cx="548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 smtClean="0"/>
                  <a:t>83</a:t>
                </a:r>
                <a:endParaRPr lang="fi-FI" sz="2800" dirty="0"/>
              </a:p>
            </p:txBody>
          </p:sp>
        </p:grpSp>
      </p:grpSp>
      <p:grpSp>
        <p:nvGrpSpPr>
          <p:cNvPr id="23" name="Ryhmä 22"/>
          <p:cNvGrpSpPr/>
          <p:nvPr/>
        </p:nvGrpSpPr>
        <p:grpSpPr>
          <a:xfrm>
            <a:off x="1211566" y="4135976"/>
            <a:ext cx="6723247" cy="907665"/>
            <a:chOff x="1211566" y="2249424"/>
            <a:chExt cx="6723247" cy="907665"/>
          </a:xfrm>
        </p:grpSpPr>
        <p:grpSp>
          <p:nvGrpSpPr>
            <p:cNvPr id="24" name="Ryhmä 23"/>
            <p:cNvGrpSpPr/>
            <p:nvPr/>
          </p:nvGrpSpPr>
          <p:grpSpPr>
            <a:xfrm>
              <a:off x="1211566" y="2257124"/>
              <a:ext cx="6723247" cy="899965"/>
              <a:chOff x="1458227" y="3027145"/>
              <a:chExt cx="6723247" cy="899965"/>
            </a:xfrm>
          </p:grpSpPr>
          <p:sp>
            <p:nvSpPr>
              <p:cNvPr id="31" name="Vuokaaviosymboli: Dokumentti 30"/>
              <p:cNvSpPr/>
              <p:nvPr/>
            </p:nvSpPr>
            <p:spPr>
              <a:xfrm rot="5400000">
                <a:off x="2454441" y="2030932"/>
                <a:ext cx="899964" cy="2892391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Vuokaaviosymboli: Dokumentti 31"/>
              <p:cNvSpPr/>
              <p:nvPr/>
            </p:nvSpPr>
            <p:spPr>
              <a:xfrm rot="16200000" flipH="1">
                <a:off x="5351645" y="1097282"/>
                <a:ext cx="899965" cy="4759692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5" name="Ryhmä 24"/>
            <p:cNvGrpSpPr/>
            <p:nvPr/>
          </p:nvGrpSpPr>
          <p:grpSpPr>
            <a:xfrm>
              <a:off x="2396693" y="2257125"/>
              <a:ext cx="548640" cy="899964"/>
              <a:chOff x="2396693" y="2257125"/>
              <a:chExt cx="548640" cy="899964"/>
            </a:xfrm>
          </p:grpSpPr>
          <p:cxnSp>
            <p:nvCxnSpPr>
              <p:cNvPr id="29" name="Suora yhdysviiva 28"/>
              <p:cNvCxnSpPr>
                <a:stCxn id="31" idx="1"/>
                <a:endCxn id="31" idx="3"/>
              </p:cNvCxnSpPr>
              <p:nvPr/>
            </p:nvCxnSpPr>
            <p:spPr>
              <a:xfrm>
                <a:off x="2657762" y="2257125"/>
                <a:ext cx="0" cy="899964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kstiruutu 29"/>
              <p:cNvSpPr txBox="1"/>
              <p:nvPr/>
            </p:nvSpPr>
            <p:spPr>
              <a:xfrm>
                <a:off x="2396693" y="2454444"/>
                <a:ext cx="548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 smtClean="0"/>
                  <a:t>40</a:t>
                </a:r>
                <a:endParaRPr lang="fi-FI" sz="2800" dirty="0"/>
              </a:p>
            </p:txBody>
          </p:sp>
        </p:grpSp>
        <p:grpSp>
          <p:nvGrpSpPr>
            <p:cNvPr id="26" name="Ryhmä 25"/>
            <p:cNvGrpSpPr/>
            <p:nvPr/>
          </p:nvGrpSpPr>
          <p:grpSpPr>
            <a:xfrm>
              <a:off x="5745065" y="2249424"/>
              <a:ext cx="548640" cy="899964"/>
              <a:chOff x="2396693" y="2257125"/>
              <a:chExt cx="548640" cy="899964"/>
            </a:xfrm>
          </p:grpSpPr>
          <p:cxnSp>
            <p:nvCxnSpPr>
              <p:cNvPr id="27" name="Suora yhdysviiva 26"/>
              <p:cNvCxnSpPr/>
              <p:nvPr/>
            </p:nvCxnSpPr>
            <p:spPr>
              <a:xfrm>
                <a:off x="2657762" y="2257125"/>
                <a:ext cx="0" cy="899964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kstiruutu 27"/>
              <p:cNvSpPr txBox="1"/>
              <p:nvPr/>
            </p:nvSpPr>
            <p:spPr>
              <a:xfrm>
                <a:off x="2396693" y="2454444"/>
                <a:ext cx="548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 smtClean="0"/>
                  <a:t>75</a:t>
                </a:r>
                <a:endParaRPr lang="fi-FI" sz="2800" dirty="0"/>
              </a:p>
            </p:txBody>
          </p:sp>
        </p:grpSp>
      </p:grpSp>
      <p:pic>
        <p:nvPicPr>
          <p:cNvPr id="33" name="Kuva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34" name="Tekstiruutu 33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10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883</Words>
  <Application>Microsoft Office PowerPoint</Application>
  <PresentationFormat>Näytössä katseltava diaesitys (4:3)</PresentationFormat>
  <Paragraphs>241</Paragraphs>
  <Slides>24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TikkuIIExtraBold</vt:lpstr>
      <vt:lpstr>Times New Roman</vt:lpstr>
      <vt:lpstr>Retro</vt:lpstr>
      <vt:lpstr>Matematiikkaa 3 a</vt:lpstr>
      <vt:lpstr>Mikä auttaa laskemisessa?</vt:lpstr>
      <vt:lpstr>PowerPoint-esitys</vt:lpstr>
      <vt:lpstr>PowerPoint-esitys</vt:lpstr>
      <vt:lpstr>Järjestysluvut</vt:lpstr>
      <vt:lpstr>Lasketaan ryhmittäin</vt:lpstr>
      <vt:lpstr>Merkitse luvut lukusuorille. 39, 71, 92, 65, 53, 87, 40, 99</vt:lpstr>
      <vt:lpstr>Merkitse luvut lukusuorille. </vt:lpstr>
      <vt:lpstr>Kumpi liuska on pidempi?</vt:lpstr>
      <vt:lpstr>Luokitellaan lukuja 0 – 20 monella tavalla</vt:lpstr>
      <vt:lpstr>Luokitellaan lukuja 30 – 50 monella tavalla</vt:lpstr>
      <vt:lpstr>Luokitellaan lukuja</vt:lpstr>
      <vt:lpstr>Luokitellaan lukuja</vt:lpstr>
      <vt:lpstr>Luokitellaan lukuja</vt:lpstr>
      <vt:lpstr>1. Mitä ominaisuutta ajattelin?</vt:lpstr>
      <vt:lpstr>2. Mitä ominaisuutta ajattelin?</vt:lpstr>
      <vt:lpstr>1. Mitä kaksinumeroista lukua ajattelen?</vt:lpstr>
      <vt:lpstr>2. Mitä kaksinumeroista lukua ajattelen?</vt:lpstr>
      <vt:lpstr>Lukujen rakentamista</vt:lpstr>
      <vt:lpstr>Numeroista lukuja </vt:lpstr>
      <vt:lpstr>Kymmenien ja ykkösten  jaksollisuus lukujonoissa</vt:lpstr>
      <vt:lpstr>Tee kaksinumeroisia lukuja</vt:lpstr>
      <vt:lpstr>1. Ajattelin erästä kaksinumeroista lukua </vt:lpstr>
      <vt:lpstr>2. Ajattelin erästä kaksinumeroista lukua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80</cp:revision>
  <dcterms:created xsi:type="dcterms:W3CDTF">2015-07-16T12:32:17Z</dcterms:created>
  <dcterms:modified xsi:type="dcterms:W3CDTF">2016-08-13T10:29:02Z</dcterms:modified>
</cp:coreProperties>
</file>