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1" r:id="rId3"/>
    <p:sldId id="292" r:id="rId4"/>
    <p:sldId id="262" r:id="rId5"/>
    <p:sldId id="267" r:id="rId6"/>
    <p:sldId id="274" r:id="rId7"/>
    <p:sldId id="284" r:id="rId8"/>
    <p:sldId id="285" r:id="rId9"/>
    <p:sldId id="286" r:id="rId10"/>
    <p:sldId id="280" r:id="rId11"/>
    <p:sldId id="289" r:id="rId12"/>
    <p:sldId id="287" r:id="rId13"/>
    <p:sldId id="293" r:id="rId14"/>
    <p:sldId id="290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4C541-524A-47BD-B6FF-FDF1FC350826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EC01FC4B-F05D-45CA-93C2-D6BF03DFA40C}">
      <dgm:prSet/>
      <dgm:spPr/>
      <dgm:t>
        <a:bodyPr/>
        <a:lstStyle/>
        <a:p>
          <a:pPr rtl="0"/>
          <a:r>
            <a:rPr lang="fi-FI" dirty="0"/>
            <a:t>1. Todellisuuteen perustuvien kokemusten hankkiminen</a:t>
          </a:r>
        </a:p>
      </dgm:t>
    </dgm:pt>
    <dgm:pt modelId="{89D613FD-0675-4B6A-B5D0-1C97D734DCD6}" type="parTrans" cxnId="{CE843466-BBCC-4AA0-A993-26BC0AD67A29}">
      <dgm:prSet/>
      <dgm:spPr/>
      <dgm:t>
        <a:bodyPr/>
        <a:lstStyle/>
        <a:p>
          <a:endParaRPr lang="fi-FI"/>
        </a:p>
      </dgm:t>
    </dgm:pt>
    <dgm:pt modelId="{18738F8D-5C54-4600-BE29-9EE8DB1C855D}" type="sibTrans" cxnId="{CE843466-BBCC-4AA0-A993-26BC0AD67A29}">
      <dgm:prSet/>
      <dgm:spPr/>
      <dgm:t>
        <a:bodyPr/>
        <a:lstStyle/>
        <a:p>
          <a:endParaRPr lang="fi-FI"/>
        </a:p>
      </dgm:t>
    </dgm:pt>
    <dgm:pt modelId="{245EFB4A-63BC-4CB8-AEE5-A3F9418A8A51}">
      <dgm:prSet/>
      <dgm:spPr/>
      <dgm:t>
        <a:bodyPr/>
        <a:lstStyle/>
        <a:p>
          <a:pPr rtl="0"/>
          <a:r>
            <a:rPr lang="fi-FI" dirty="0"/>
            <a:t>2. Abstraktion tie</a:t>
          </a:r>
        </a:p>
      </dgm:t>
    </dgm:pt>
    <dgm:pt modelId="{06222AB4-F40E-4C93-8F9F-061A95AD8008}" type="parTrans" cxnId="{3B4DE341-FF9F-4A14-913C-A097BD02AE8C}">
      <dgm:prSet/>
      <dgm:spPr/>
      <dgm:t>
        <a:bodyPr/>
        <a:lstStyle/>
        <a:p>
          <a:endParaRPr lang="fi-FI"/>
        </a:p>
      </dgm:t>
    </dgm:pt>
    <dgm:pt modelId="{7F9DAF70-2F1B-4DC7-ACF2-6DC0D16DC627}" type="sibTrans" cxnId="{3B4DE341-FF9F-4A14-913C-A097BD02AE8C}">
      <dgm:prSet/>
      <dgm:spPr/>
      <dgm:t>
        <a:bodyPr/>
        <a:lstStyle/>
        <a:p>
          <a:endParaRPr lang="fi-FI"/>
        </a:p>
      </dgm:t>
    </dgm:pt>
    <dgm:pt modelId="{8CC4ACCA-B493-4E55-B68C-C82E974D3A12}">
      <dgm:prSet/>
      <dgm:spPr/>
      <dgm:t>
        <a:bodyPr/>
        <a:lstStyle/>
        <a:p>
          <a:pPr rtl="0"/>
          <a:r>
            <a:rPr lang="fi-FI" dirty="0"/>
            <a:t>3. Toimintavälineiden runsas käyttö</a:t>
          </a:r>
        </a:p>
      </dgm:t>
    </dgm:pt>
    <dgm:pt modelId="{A8C194AD-B830-4694-AFE2-098893295C01}" type="parTrans" cxnId="{BCA4A8A2-7A05-4186-86C9-DCF8419C7E36}">
      <dgm:prSet/>
      <dgm:spPr/>
      <dgm:t>
        <a:bodyPr/>
        <a:lstStyle/>
        <a:p>
          <a:endParaRPr lang="fi-FI"/>
        </a:p>
      </dgm:t>
    </dgm:pt>
    <dgm:pt modelId="{B3D1FECD-DF92-42A5-B927-3A563694E4DC}" type="sibTrans" cxnId="{BCA4A8A2-7A05-4186-86C9-DCF8419C7E36}">
      <dgm:prSet/>
      <dgm:spPr/>
      <dgm:t>
        <a:bodyPr/>
        <a:lstStyle/>
        <a:p>
          <a:endParaRPr lang="fi-FI"/>
        </a:p>
      </dgm:t>
    </dgm:pt>
    <dgm:pt modelId="{B3AEE1BB-9A6A-4209-8807-40CB4BB6538D}">
      <dgm:prSet/>
      <dgm:spPr/>
      <dgm:t>
        <a:bodyPr/>
        <a:lstStyle/>
        <a:p>
          <a:pPr rtl="0"/>
          <a:r>
            <a:rPr lang="fi-FI" dirty="0"/>
            <a:t>4. Laaja ja yhtenäinen käsitteiden pohjustaminen</a:t>
          </a:r>
        </a:p>
      </dgm:t>
    </dgm:pt>
    <dgm:pt modelId="{4CF5D529-E696-4B75-B62E-2953217A08D9}" type="parTrans" cxnId="{83453C01-248D-4853-847F-8AF607059D2C}">
      <dgm:prSet/>
      <dgm:spPr/>
      <dgm:t>
        <a:bodyPr/>
        <a:lstStyle/>
        <a:p>
          <a:endParaRPr lang="fi-FI"/>
        </a:p>
      </dgm:t>
    </dgm:pt>
    <dgm:pt modelId="{89BABCE5-C083-4807-982B-502EA4D956C0}" type="sibTrans" cxnId="{83453C01-248D-4853-847F-8AF607059D2C}">
      <dgm:prSet/>
      <dgm:spPr/>
      <dgm:t>
        <a:bodyPr/>
        <a:lstStyle/>
        <a:p>
          <a:endParaRPr lang="fi-FI"/>
        </a:p>
      </dgm:t>
    </dgm:pt>
    <dgm:pt modelId="{5407C8CB-9566-4E36-91F6-631F1646F803}">
      <dgm:prSet/>
      <dgm:spPr/>
      <dgm:t>
        <a:bodyPr/>
        <a:lstStyle/>
        <a:p>
          <a:pPr rtl="0"/>
          <a:r>
            <a:rPr lang="fi-FI" dirty="0"/>
            <a:t>5. Lupa erehtyä, väitellä ja iloita</a:t>
          </a:r>
        </a:p>
      </dgm:t>
    </dgm:pt>
    <dgm:pt modelId="{818C6D8E-FFCF-420E-9D89-6C93C068C1D7}" type="parTrans" cxnId="{B1FBA342-FFAA-4213-9C3A-D0EC795AE5B2}">
      <dgm:prSet/>
      <dgm:spPr/>
      <dgm:t>
        <a:bodyPr/>
        <a:lstStyle/>
        <a:p>
          <a:endParaRPr lang="fi-FI"/>
        </a:p>
      </dgm:t>
    </dgm:pt>
    <dgm:pt modelId="{ECDF8269-9F74-436B-9A97-F3C8F4C54D0F}" type="sibTrans" cxnId="{B1FBA342-FFAA-4213-9C3A-D0EC795AE5B2}">
      <dgm:prSet/>
      <dgm:spPr/>
      <dgm:t>
        <a:bodyPr/>
        <a:lstStyle/>
        <a:p>
          <a:endParaRPr lang="fi-FI"/>
        </a:p>
      </dgm:t>
    </dgm:pt>
    <dgm:pt modelId="{F51DF622-AF25-4B0F-A83F-2A89BFE6EF87}">
      <dgm:prSet/>
      <dgm:spPr/>
      <dgm:t>
        <a:bodyPr/>
        <a:lstStyle/>
        <a:p>
          <a:pPr rtl="0"/>
          <a:r>
            <a:rPr lang="fi-FI" dirty="0"/>
            <a:t>6. Oppilaan kehityksen ja ominaispiirteiden huomioiminen</a:t>
          </a:r>
        </a:p>
      </dgm:t>
    </dgm:pt>
    <dgm:pt modelId="{7FA38BC0-F04B-48FC-A4C2-118D6EFCCD22}" type="parTrans" cxnId="{EFA2DC47-03D3-4E89-BA51-55F606B837A0}">
      <dgm:prSet/>
      <dgm:spPr/>
      <dgm:t>
        <a:bodyPr/>
        <a:lstStyle/>
        <a:p>
          <a:endParaRPr lang="fi-FI"/>
        </a:p>
      </dgm:t>
    </dgm:pt>
    <dgm:pt modelId="{C641E273-2792-43A9-8CEB-64C2E0E71A2B}" type="sibTrans" cxnId="{EFA2DC47-03D3-4E89-BA51-55F606B837A0}">
      <dgm:prSet/>
      <dgm:spPr/>
      <dgm:t>
        <a:bodyPr/>
        <a:lstStyle/>
        <a:p>
          <a:endParaRPr lang="fi-FI"/>
        </a:p>
      </dgm:t>
    </dgm:pt>
    <dgm:pt modelId="{7A666518-5D0D-485A-9BCD-7D7E6B997473}">
      <dgm:prSet/>
      <dgm:spPr/>
      <dgm:t>
        <a:bodyPr/>
        <a:lstStyle/>
        <a:p>
          <a:pPr rtl="0"/>
          <a:r>
            <a:rPr lang="fi-FI" dirty="0"/>
            <a:t>7. Luova ja innostunut opettaja </a:t>
          </a:r>
        </a:p>
      </dgm:t>
    </dgm:pt>
    <dgm:pt modelId="{717A699D-556F-45F2-BC7B-DF6A54C65B57}" type="parTrans" cxnId="{23EB4A75-BD8B-4369-97A9-22A5E64152B8}">
      <dgm:prSet/>
      <dgm:spPr/>
      <dgm:t>
        <a:bodyPr/>
        <a:lstStyle/>
        <a:p>
          <a:endParaRPr lang="fi-FI"/>
        </a:p>
      </dgm:t>
    </dgm:pt>
    <dgm:pt modelId="{11741085-6A57-4779-AE26-CB77960AE9B2}" type="sibTrans" cxnId="{23EB4A75-BD8B-4369-97A9-22A5E64152B8}">
      <dgm:prSet/>
      <dgm:spPr/>
      <dgm:t>
        <a:bodyPr/>
        <a:lstStyle/>
        <a:p>
          <a:endParaRPr lang="fi-FI"/>
        </a:p>
      </dgm:t>
    </dgm:pt>
    <dgm:pt modelId="{499D9E89-229F-4682-81BA-57A85190EADC}" type="pres">
      <dgm:prSet presAssocID="{FBB4C541-524A-47BD-B6FF-FDF1FC350826}" presName="diagram" presStyleCnt="0">
        <dgm:presLayoutVars>
          <dgm:dir/>
          <dgm:resizeHandles val="exact"/>
        </dgm:presLayoutVars>
      </dgm:prSet>
      <dgm:spPr/>
    </dgm:pt>
    <dgm:pt modelId="{06E35676-C07E-43CB-8B9B-B26AD5DC6146}" type="pres">
      <dgm:prSet presAssocID="{EC01FC4B-F05D-45CA-93C2-D6BF03DFA40C}" presName="node" presStyleLbl="node1" presStyleIdx="0" presStyleCnt="7">
        <dgm:presLayoutVars>
          <dgm:bulletEnabled val="1"/>
        </dgm:presLayoutVars>
      </dgm:prSet>
      <dgm:spPr/>
    </dgm:pt>
    <dgm:pt modelId="{4AFF6829-794B-4992-BDDE-3520FF03371E}" type="pres">
      <dgm:prSet presAssocID="{18738F8D-5C54-4600-BE29-9EE8DB1C855D}" presName="sibTrans" presStyleCnt="0"/>
      <dgm:spPr/>
    </dgm:pt>
    <dgm:pt modelId="{A8A9E6F2-78A3-46A4-BDE4-3B8E97606BE9}" type="pres">
      <dgm:prSet presAssocID="{245EFB4A-63BC-4CB8-AEE5-A3F9418A8A51}" presName="node" presStyleLbl="node1" presStyleIdx="1" presStyleCnt="7">
        <dgm:presLayoutVars>
          <dgm:bulletEnabled val="1"/>
        </dgm:presLayoutVars>
      </dgm:prSet>
      <dgm:spPr/>
    </dgm:pt>
    <dgm:pt modelId="{925CACE9-DCAF-438A-B877-FFA4C2EEA047}" type="pres">
      <dgm:prSet presAssocID="{7F9DAF70-2F1B-4DC7-ACF2-6DC0D16DC627}" presName="sibTrans" presStyleCnt="0"/>
      <dgm:spPr/>
    </dgm:pt>
    <dgm:pt modelId="{D205F1BD-7BBF-4489-B5E3-36C8440FB583}" type="pres">
      <dgm:prSet presAssocID="{8CC4ACCA-B493-4E55-B68C-C82E974D3A12}" presName="node" presStyleLbl="node1" presStyleIdx="2" presStyleCnt="7">
        <dgm:presLayoutVars>
          <dgm:bulletEnabled val="1"/>
        </dgm:presLayoutVars>
      </dgm:prSet>
      <dgm:spPr/>
    </dgm:pt>
    <dgm:pt modelId="{96EFCBD7-ABB3-457F-84A4-951C543FF644}" type="pres">
      <dgm:prSet presAssocID="{B3D1FECD-DF92-42A5-B927-3A563694E4DC}" presName="sibTrans" presStyleCnt="0"/>
      <dgm:spPr/>
    </dgm:pt>
    <dgm:pt modelId="{57DFE4DE-8C31-46E0-9D71-BA3800846404}" type="pres">
      <dgm:prSet presAssocID="{B3AEE1BB-9A6A-4209-8807-40CB4BB6538D}" presName="node" presStyleLbl="node1" presStyleIdx="3" presStyleCnt="7">
        <dgm:presLayoutVars>
          <dgm:bulletEnabled val="1"/>
        </dgm:presLayoutVars>
      </dgm:prSet>
      <dgm:spPr/>
    </dgm:pt>
    <dgm:pt modelId="{8805C936-D454-4595-A237-6AD7AB2AE471}" type="pres">
      <dgm:prSet presAssocID="{89BABCE5-C083-4807-982B-502EA4D956C0}" presName="sibTrans" presStyleCnt="0"/>
      <dgm:spPr/>
    </dgm:pt>
    <dgm:pt modelId="{CF273D36-CDE6-4CD4-8251-23E98C9CFE8C}" type="pres">
      <dgm:prSet presAssocID="{5407C8CB-9566-4E36-91F6-631F1646F803}" presName="node" presStyleLbl="node1" presStyleIdx="4" presStyleCnt="7">
        <dgm:presLayoutVars>
          <dgm:bulletEnabled val="1"/>
        </dgm:presLayoutVars>
      </dgm:prSet>
      <dgm:spPr/>
    </dgm:pt>
    <dgm:pt modelId="{D716484D-666F-4FBC-9DBA-13837A8E0D09}" type="pres">
      <dgm:prSet presAssocID="{ECDF8269-9F74-436B-9A97-F3C8F4C54D0F}" presName="sibTrans" presStyleCnt="0"/>
      <dgm:spPr/>
    </dgm:pt>
    <dgm:pt modelId="{5D7BB465-869E-46F8-999E-CEBC40F086FE}" type="pres">
      <dgm:prSet presAssocID="{F51DF622-AF25-4B0F-A83F-2A89BFE6EF87}" presName="node" presStyleLbl="node1" presStyleIdx="5" presStyleCnt="7">
        <dgm:presLayoutVars>
          <dgm:bulletEnabled val="1"/>
        </dgm:presLayoutVars>
      </dgm:prSet>
      <dgm:spPr/>
    </dgm:pt>
    <dgm:pt modelId="{B2F0194C-9EAC-44D8-8A89-EED47A7CBD5B}" type="pres">
      <dgm:prSet presAssocID="{C641E273-2792-43A9-8CEB-64C2E0E71A2B}" presName="sibTrans" presStyleCnt="0"/>
      <dgm:spPr/>
    </dgm:pt>
    <dgm:pt modelId="{D7C83237-D400-498C-BD52-F794D70EAEA7}" type="pres">
      <dgm:prSet presAssocID="{7A666518-5D0D-485A-9BCD-7D7E6B997473}" presName="node" presStyleLbl="node1" presStyleIdx="6" presStyleCnt="7">
        <dgm:presLayoutVars>
          <dgm:bulletEnabled val="1"/>
        </dgm:presLayoutVars>
      </dgm:prSet>
      <dgm:spPr/>
    </dgm:pt>
  </dgm:ptLst>
  <dgm:cxnLst>
    <dgm:cxn modelId="{83453C01-248D-4853-847F-8AF607059D2C}" srcId="{FBB4C541-524A-47BD-B6FF-FDF1FC350826}" destId="{B3AEE1BB-9A6A-4209-8807-40CB4BB6538D}" srcOrd="3" destOrd="0" parTransId="{4CF5D529-E696-4B75-B62E-2953217A08D9}" sibTransId="{89BABCE5-C083-4807-982B-502EA4D956C0}"/>
    <dgm:cxn modelId="{5D916F09-2CB9-CA46-A24C-CC7826281F27}" type="presOf" srcId="{7A666518-5D0D-485A-9BCD-7D7E6B997473}" destId="{D7C83237-D400-498C-BD52-F794D70EAEA7}" srcOrd="0" destOrd="0" presId="urn:microsoft.com/office/officeart/2005/8/layout/default"/>
    <dgm:cxn modelId="{D8D0F530-7AB9-7B44-8E2A-F04A72C1DBA1}" type="presOf" srcId="{EC01FC4B-F05D-45CA-93C2-D6BF03DFA40C}" destId="{06E35676-C07E-43CB-8B9B-B26AD5DC6146}" srcOrd="0" destOrd="0" presId="urn:microsoft.com/office/officeart/2005/8/layout/default"/>
    <dgm:cxn modelId="{3C459C3C-E5CC-3E4B-9485-FF9C65C7C769}" type="presOf" srcId="{8CC4ACCA-B493-4E55-B68C-C82E974D3A12}" destId="{D205F1BD-7BBF-4489-B5E3-36C8440FB583}" srcOrd="0" destOrd="0" presId="urn:microsoft.com/office/officeart/2005/8/layout/default"/>
    <dgm:cxn modelId="{630E195C-E3AF-E54C-B76E-882700CB9697}" type="presOf" srcId="{245EFB4A-63BC-4CB8-AEE5-A3F9418A8A51}" destId="{A8A9E6F2-78A3-46A4-BDE4-3B8E97606BE9}" srcOrd="0" destOrd="0" presId="urn:microsoft.com/office/officeart/2005/8/layout/default"/>
    <dgm:cxn modelId="{3B4DE341-FF9F-4A14-913C-A097BD02AE8C}" srcId="{FBB4C541-524A-47BD-B6FF-FDF1FC350826}" destId="{245EFB4A-63BC-4CB8-AEE5-A3F9418A8A51}" srcOrd="1" destOrd="0" parTransId="{06222AB4-F40E-4C93-8F9F-061A95AD8008}" sibTransId="{7F9DAF70-2F1B-4DC7-ACF2-6DC0D16DC627}"/>
    <dgm:cxn modelId="{B1FBA342-FFAA-4213-9C3A-D0EC795AE5B2}" srcId="{FBB4C541-524A-47BD-B6FF-FDF1FC350826}" destId="{5407C8CB-9566-4E36-91F6-631F1646F803}" srcOrd="4" destOrd="0" parTransId="{818C6D8E-FFCF-420E-9D89-6C93C068C1D7}" sibTransId="{ECDF8269-9F74-436B-9A97-F3C8F4C54D0F}"/>
    <dgm:cxn modelId="{CE843466-BBCC-4AA0-A993-26BC0AD67A29}" srcId="{FBB4C541-524A-47BD-B6FF-FDF1FC350826}" destId="{EC01FC4B-F05D-45CA-93C2-D6BF03DFA40C}" srcOrd="0" destOrd="0" parTransId="{89D613FD-0675-4B6A-B5D0-1C97D734DCD6}" sibTransId="{18738F8D-5C54-4600-BE29-9EE8DB1C855D}"/>
    <dgm:cxn modelId="{EFA2DC47-03D3-4E89-BA51-55F606B837A0}" srcId="{FBB4C541-524A-47BD-B6FF-FDF1FC350826}" destId="{F51DF622-AF25-4B0F-A83F-2A89BFE6EF87}" srcOrd="5" destOrd="0" parTransId="{7FA38BC0-F04B-48FC-A4C2-118D6EFCCD22}" sibTransId="{C641E273-2792-43A9-8CEB-64C2E0E71A2B}"/>
    <dgm:cxn modelId="{50B4036E-51AC-B947-BC60-595EDDE0F020}" type="presOf" srcId="{B3AEE1BB-9A6A-4209-8807-40CB4BB6538D}" destId="{57DFE4DE-8C31-46E0-9D71-BA3800846404}" srcOrd="0" destOrd="0" presId="urn:microsoft.com/office/officeart/2005/8/layout/default"/>
    <dgm:cxn modelId="{23EB4A75-BD8B-4369-97A9-22A5E64152B8}" srcId="{FBB4C541-524A-47BD-B6FF-FDF1FC350826}" destId="{7A666518-5D0D-485A-9BCD-7D7E6B997473}" srcOrd="6" destOrd="0" parTransId="{717A699D-556F-45F2-BC7B-DF6A54C65B57}" sibTransId="{11741085-6A57-4779-AE26-CB77960AE9B2}"/>
    <dgm:cxn modelId="{09A13C8B-EB7B-4841-9175-52AFFA6AFFBF}" type="presOf" srcId="{5407C8CB-9566-4E36-91F6-631F1646F803}" destId="{CF273D36-CDE6-4CD4-8251-23E98C9CFE8C}" srcOrd="0" destOrd="0" presId="urn:microsoft.com/office/officeart/2005/8/layout/default"/>
    <dgm:cxn modelId="{BCA4A8A2-7A05-4186-86C9-DCF8419C7E36}" srcId="{FBB4C541-524A-47BD-B6FF-FDF1FC350826}" destId="{8CC4ACCA-B493-4E55-B68C-C82E974D3A12}" srcOrd="2" destOrd="0" parTransId="{A8C194AD-B830-4694-AFE2-098893295C01}" sibTransId="{B3D1FECD-DF92-42A5-B927-3A563694E4DC}"/>
    <dgm:cxn modelId="{EB4BE0CF-491D-0A48-8710-7564242782B3}" type="presOf" srcId="{F51DF622-AF25-4B0F-A83F-2A89BFE6EF87}" destId="{5D7BB465-869E-46F8-999E-CEBC40F086FE}" srcOrd="0" destOrd="0" presId="urn:microsoft.com/office/officeart/2005/8/layout/default"/>
    <dgm:cxn modelId="{1166F6DC-A340-4D4D-87A5-1B1197E73314}" type="presOf" srcId="{FBB4C541-524A-47BD-B6FF-FDF1FC350826}" destId="{499D9E89-229F-4682-81BA-57A85190EADC}" srcOrd="0" destOrd="0" presId="urn:microsoft.com/office/officeart/2005/8/layout/default"/>
    <dgm:cxn modelId="{47E7078B-9B2D-C945-A222-829F10F12E61}" type="presParOf" srcId="{499D9E89-229F-4682-81BA-57A85190EADC}" destId="{06E35676-C07E-43CB-8B9B-B26AD5DC6146}" srcOrd="0" destOrd="0" presId="urn:microsoft.com/office/officeart/2005/8/layout/default"/>
    <dgm:cxn modelId="{0F5FCD5D-5188-D645-A189-0528EC8A351E}" type="presParOf" srcId="{499D9E89-229F-4682-81BA-57A85190EADC}" destId="{4AFF6829-794B-4992-BDDE-3520FF03371E}" srcOrd="1" destOrd="0" presId="urn:microsoft.com/office/officeart/2005/8/layout/default"/>
    <dgm:cxn modelId="{4F58376C-DF1C-D14A-8696-989F8E3DA389}" type="presParOf" srcId="{499D9E89-229F-4682-81BA-57A85190EADC}" destId="{A8A9E6F2-78A3-46A4-BDE4-3B8E97606BE9}" srcOrd="2" destOrd="0" presId="urn:microsoft.com/office/officeart/2005/8/layout/default"/>
    <dgm:cxn modelId="{2563C7D8-CDC4-9A49-B97C-BA7BD187C96D}" type="presParOf" srcId="{499D9E89-229F-4682-81BA-57A85190EADC}" destId="{925CACE9-DCAF-438A-B877-FFA4C2EEA047}" srcOrd="3" destOrd="0" presId="urn:microsoft.com/office/officeart/2005/8/layout/default"/>
    <dgm:cxn modelId="{35593FB8-8805-944C-99F4-B303D25ED833}" type="presParOf" srcId="{499D9E89-229F-4682-81BA-57A85190EADC}" destId="{D205F1BD-7BBF-4489-B5E3-36C8440FB583}" srcOrd="4" destOrd="0" presId="urn:microsoft.com/office/officeart/2005/8/layout/default"/>
    <dgm:cxn modelId="{BC8B9566-ADB4-2B49-93DE-9E4E14FF1E8B}" type="presParOf" srcId="{499D9E89-229F-4682-81BA-57A85190EADC}" destId="{96EFCBD7-ABB3-457F-84A4-951C543FF644}" srcOrd="5" destOrd="0" presId="urn:microsoft.com/office/officeart/2005/8/layout/default"/>
    <dgm:cxn modelId="{13CA35BC-A5D7-2141-B0A9-92BBCE0D48C8}" type="presParOf" srcId="{499D9E89-229F-4682-81BA-57A85190EADC}" destId="{57DFE4DE-8C31-46E0-9D71-BA3800846404}" srcOrd="6" destOrd="0" presId="urn:microsoft.com/office/officeart/2005/8/layout/default"/>
    <dgm:cxn modelId="{EDCA400E-E126-E74C-967A-15D25479083E}" type="presParOf" srcId="{499D9E89-229F-4682-81BA-57A85190EADC}" destId="{8805C936-D454-4595-A237-6AD7AB2AE471}" srcOrd="7" destOrd="0" presId="urn:microsoft.com/office/officeart/2005/8/layout/default"/>
    <dgm:cxn modelId="{DB003E93-B968-244A-AB74-82B38FC347FD}" type="presParOf" srcId="{499D9E89-229F-4682-81BA-57A85190EADC}" destId="{CF273D36-CDE6-4CD4-8251-23E98C9CFE8C}" srcOrd="8" destOrd="0" presId="urn:microsoft.com/office/officeart/2005/8/layout/default"/>
    <dgm:cxn modelId="{069F992E-17C4-3846-AEF1-8754089E1426}" type="presParOf" srcId="{499D9E89-229F-4682-81BA-57A85190EADC}" destId="{D716484D-666F-4FBC-9DBA-13837A8E0D09}" srcOrd="9" destOrd="0" presId="urn:microsoft.com/office/officeart/2005/8/layout/default"/>
    <dgm:cxn modelId="{08B604D8-932C-6B41-9F0F-6E04E02806EE}" type="presParOf" srcId="{499D9E89-229F-4682-81BA-57A85190EADC}" destId="{5D7BB465-869E-46F8-999E-CEBC40F086FE}" srcOrd="10" destOrd="0" presId="urn:microsoft.com/office/officeart/2005/8/layout/default"/>
    <dgm:cxn modelId="{2D83A5B5-3A3D-294E-B766-4EB7F303A491}" type="presParOf" srcId="{499D9E89-229F-4682-81BA-57A85190EADC}" destId="{B2F0194C-9EAC-44D8-8A89-EED47A7CBD5B}" srcOrd="11" destOrd="0" presId="urn:microsoft.com/office/officeart/2005/8/layout/default"/>
    <dgm:cxn modelId="{1215920E-9748-F149-8314-F8BCD4BE3CFF}" type="presParOf" srcId="{499D9E89-229F-4682-81BA-57A85190EADC}" destId="{D7C83237-D400-498C-BD52-F794D70EAEA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35676-C07E-43CB-8B9B-B26AD5DC6146}">
      <dsp:nvSpPr>
        <dsp:cNvPr id="0" name=""/>
        <dsp:cNvSpPr/>
      </dsp:nvSpPr>
      <dsp:spPr>
        <a:xfrm>
          <a:off x="675130" y="3898"/>
          <a:ext cx="2450940" cy="14705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1. Todellisuuteen perustuvien kokemusten hankkiminen</a:t>
          </a:r>
        </a:p>
      </dsp:txBody>
      <dsp:txXfrm>
        <a:off x="675130" y="3898"/>
        <a:ext cx="2450940" cy="1470564"/>
      </dsp:txXfrm>
    </dsp:sp>
    <dsp:sp modelId="{A8A9E6F2-78A3-46A4-BDE4-3B8E97606BE9}">
      <dsp:nvSpPr>
        <dsp:cNvPr id="0" name=""/>
        <dsp:cNvSpPr/>
      </dsp:nvSpPr>
      <dsp:spPr>
        <a:xfrm>
          <a:off x="3371166" y="3898"/>
          <a:ext cx="2450940" cy="14705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2. Abstraktion tie</a:t>
          </a:r>
        </a:p>
      </dsp:txBody>
      <dsp:txXfrm>
        <a:off x="3371166" y="3898"/>
        <a:ext cx="2450940" cy="1470564"/>
      </dsp:txXfrm>
    </dsp:sp>
    <dsp:sp modelId="{D205F1BD-7BBF-4489-B5E3-36C8440FB583}">
      <dsp:nvSpPr>
        <dsp:cNvPr id="0" name=""/>
        <dsp:cNvSpPr/>
      </dsp:nvSpPr>
      <dsp:spPr>
        <a:xfrm>
          <a:off x="6067201" y="3898"/>
          <a:ext cx="2450940" cy="14705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3. Toimintavälineiden runsas käyttö</a:t>
          </a:r>
        </a:p>
      </dsp:txBody>
      <dsp:txXfrm>
        <a:off x="6067201" y="3898"/>
        <a:ext cx="2450940" cy="1470564"/>
      </dsp:txXfrm>
    </dsp:sp>
    <dsp:sp modelId="{57DFE4DE-8C31-46E0-9D71-BA3800846404}">
      <dsp:nvSpPr>
        <dsp:cNvPr id="0" name=""/>
        <dsp:cNvSpPr/>
      </dsp:nvSpPr>
      <dsp:spPr>
        <a:xfrm>
          <a:off x="675130" y="1719556"/>
          <a:ext cx="2450940" cy="14705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4. Laaja ja yhtenäinen käsitteiden pohjustaminen</a:t>
          </a:r>
        </a:p>
      </dsp:txBody>
      <dsp:txXfrm>
        <a:off x="675130" y="1719556"/>
        <a:ext cx="2450940" cy="1470564"/>
      </dsp:txXfrm>
    </dsp:sp>
    <dsp:sp modelId="{CF273D36-CDE6-4CD4-8251-23E98C9CFE8C}">
      <dsp:nvSpPr>
        <dsp:cNvPr id="0" name=""/>
        <dsp:cNvSpPr/>
      </dsp:nvSpPr>
      <dsp:spPr>
        <a:xfrm>
          <a:off x="3371166" y="1719556"/>
          <a:ext cx="2450940" cy="14705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5. Lupa erehtyä, väitellä ja iloita</a:t>
          </a:r>
        </a:p>
      </dsp:txBody>
      <dsp:txXfrm>
        <a:off x="3371166" y="1719556"/>
        <a:ext cx="2450940" cy="1470564"/>
      </dsp:txXfrm>
    </dsp:sp>
    <dsp:sp modelId="{5D7BB465-869E-46F8-999E-CEBC40F086FE}">
      <dsp:nvSpPr>
        <dsp:cNvPr id="0" name=""/>
        <dsp:cNvSpPr/>
      </dsp:nvSpPr>
      <dsp:spPr>
        <a:xfrm>
          <a:off x="6067201" y="1719556"/>
          <a:ext cx="2450940" cy="14705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6. Oppilaan kehityksen ja ominaispiirteiden huomioiminen</a:t>
          </a:r>
        </a:p>
      </dsp:txBody>
      <dsp:txXfrm>
        <a:off x="6067201" y="1719556"/>
        <a:ext cx="2450940" cy="1470564"/>
      </dsp:txXfrm>
    </dsp:sp>
    <dsp:sp modelId="{D7C83237-D400-498C-BD52-F794D70EAEA7}">
      <dsp:nvSpPr>
        <dsp:cNvPr id="0" name=""/>
        <dsp:cNvSpPr/>
      </dsp:nvSpPr>
      <dsp:spPr>
        <a:xfrm>
          <a:off x="3371166" y="3435215"/>
          <a:ext cx="2450940" cy="14705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7. Luova ja innostunut opettaja </a:t>
          </a:r>
        </a:p>
      </dsp:txBody>
      <dsp:txXfrm>
        <a:off x="3371166" y="3435215"/>
        <a:ext cx="2450940" cy="1470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5F22A82-F5EC-4D7F-B75A-3AD808FD8C2A}" type="datetimeFigureOut">
              <a:rPr lang="fi-FI" altLang="fi-FI"/>
              <a:pPr/>
              <a:t>29.8.2018</a:t>
            </a:fld>
            <a:endParaRPr lang="fi-FI" alt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1DA3C3-79A2-4995-92AF-B379A77E95B4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Vaihdantalaki, liitäntälaki, osittelu</a:t>
            </a:r>
          </a:p>
          <a:p>
            <a:pPr eaLnBrk="1" hangingPunct="1">
              <a:spcBef>
                <a:spcPct val="0"/>
              </a:spcBef>
            </a:pPr>
            <a:endParaRPr lang="fi-FI" altLang="fi-FI"/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Päässälaskustrategiat: Hyvä lukujen käsittelyn taito, hyvä lukutuntuma on ehdottoman tärkeä päässälaskustrategioiden toimimiseksi.</a:t>
            </a:r>
          </a:p>
          <a:p>
            <a:pPr eaLnBrk="1" hangingPunct="1">
              <a:spcBef>
                <a:spcPct val="0"/>
              </a:spcBef>
            </a:pPr>
            <a:endParaRPr lang="fi-FI" altLang="fi-FI"/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Matematiikan oppiminen on dialogia</a:t>
            </a:r>
          </a:p>
          <a:p>
            <a:pPr eaLnBrk="1" hangingPunct="1">
              <a:spcBef>
                <a:spcPct val="0"/>
              </a:spcBef>
            </a:pPr>
            <a:endParaRPr lang="fi-FI" altLang="fi-FI"/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Mitä samaa? Onko kaikki samanlaisia? Mitä erilaista? Onko aina se sama ero? Voiko siitä tehdä säännön? </a:t>
            </a:r>
          </a:p>
          <a:p>
            <a:pPr eaLnBrk="1" hangingPunct="1">
              <a:spcBef>
                <a:spcPct val="0"/>
              </a:spcBef>
            </a:pPr>
            <a:endParaRPr lang="fi-FI" altLang="fi-FI"/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Käänteisyyden periaate: mietitään asiat molemmista suunnista, luontevaa liikkumista (epäsuorien tehtävien ryhmä sanallisissa tehtävissä: lopputilanne ja muutos tiedetään, mikä on alkutilanne </a:t>
            </a:r>
            <a:r>
              <a:rPr lang="fi-FI" altLang="fi-FI">
                <a:sym typeface="Wingdings" panose="05000000000000000000" pitchFamily="2" charset="2"/>
              </a:rPr>
              <a:t> kielellisesti vaikeita, siksi tarvitaan paljon harjoitusta, ei vihjesanojen opettamista</a:t>
            </a:r>
            <a:r>
              <a:rPr lang="fi-FI" altLang="fi-FI"/>
              <a:t>)</a:t>
            </a:r>
          </a:p>
          <a:p>
            <a:pPr eaLnBrk="1" hangingPunct="1">
              <a:spcBef>
                <a:spcPct val="0"/>
              </a:spcBef>
            </a:pPr>
            <a:endParaRPr lang="fi-FI" altLang="fi-FI"/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Numeromerkintä – lukusana – lukumäärä 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Arviointitaito kehittyy vain laskemalla ensin lukumääriä tarkasti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Lukujonotaidot, visuaalinen hahmottaminen, suullisesti annettujen ohjeiden ymmärtäminen </a:t>
            </a:r>
            <a:r>
              <a:rPr lang="fi-FI" altLang="fi-FI">
                <a:sym typeface="Wingdings" panose="05000000000000000000" pitchFamily="2" charset="2"/>
              </a:rPr>
              <a:t> matematiikan pulmat, jos vaikeuksia näissä kolmessa</a:t>
            </a:r>
          </a:p>
          <a:p>
            <a:pPr eaLnBrk="1" hangingPunct="1">
              <a:spcBef>
                <a:spcPct val="0"/>
              </a:spcBef>
            </a:pPr>
            <a:endParaRPr lang="fi-FI" altLang="fi-FI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fi-FI" altLang="fi-FI">
                <a:sym typeface="Wingdings" panose="05000000000000000000" pitchFamily="2" charset="2"/>
              </a:rPr>
              <a:t>Jos hajotelmissa ongelmia, pohjataitojen vahvistaminen tärkeää samalla kuin hajotelmiakin harjoitellaan</a:t>
            </a:r>
          </a:p>
          <a:p>
            <a:pPr eaLnBrk="1" hangingPunct="1">
              <a:spcBef>
                <a:spcPct val="0"/>
              </a:spcBef>
            </a:pPr>
            <a:endParaRPr lang="fi-FI" altLang="fi-FI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fi-FI" altLang="fi-FI">
                <a:sym typeface="Wingdings" panose="05000000000000000000" pitchFamily="2" charset="2"/>
              </a:rPr>
              <a:t>Mentaalin lukusuoran rakentaminen oppilaan päähän (1.-2.lk) sekä paikkajärjestelmän rakentaminen (2.lk)</a:t>
            </a:r>
          </a:p>
          <a:p>
            <a:pPr eaLnBrk="1" hangingPunct="1">
              <a:spcBef>
                <a:spcPct val="0"/>
              </a:spcBef>
            </a:pPr>
            <a:endParaRPr lang="fi-FI" altLang="fi-FI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fi-FI" altLang="fi-FI">
                <a:sym typeface="Wingdings" panose="05000000000000000000" pitchFamily="2" charset="2"/>
              </a:rPr>
              <a:t>Yhteen- ja vähennyslaskujen sovellustilanteet: muutos, yhteismäärä, osa yhteismäärästä, vertailu</a:t>
            </a:r>
          </a:p>
          <a:p>
            <a:pPr eaLnBrk="1" hangingPunct="1">
              <a:spcBef>
                <a:spcPct val="0"/>
              </a:spcBef>
            </a:pPr>
            <a:endParaRPr lang="fi-FI" altLang="fi-FI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fi-FI" altLang="fi-FI">
                <a:sym typeface="Wingdings" panose="05000000000000000000" pitchFamily="2" charset="2"/>
              </a:rPr>
              <a:t>Geometriassa ensin 3-uloitteinen, sitten tasokuviot</a:t>
            </a:r>
          </a:p>
          <a:p>
            <a:pPr eaLnBrk="1" hangingPunct="1">
              <a:spcBef>
                <a:spcPct val="0"/>
              </a:spcBef>
            </a:pPr>
            <a:endParaRPr lang="fi-FI" altLang="fi-FI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fi-FI" altLang="fi-FI">
                <a:sym typeface="Wingdings" panose="05000000000000000000" pitchFamily="2" charset="2"/>
              </a:rPr>
              <a:t>Luki-kartoitukset  vastaavat kartoitukset ja testaukset pitäisi saada myös matematiikkaan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>
                <a:sym typeface="Wingdings" panose="05000000000000000000" pitchFamily="2" charset="2"/>
              </a:rPr>
              <a:t>Sormistrategia ainoa käytössä oleva strategia, yksitellen luetteleminen, muistista ei palaudu tietoa… hälyttävää</a:t>
            </a:r>
          </a:p>
          <a:p>
            <a:pPr eaLnBrk="1" hangingPunct="1">
              <a:spcBef>
                <a:spcPct val="0"/>
              </a:spcBef>
            </a:pPr>
            <a:endParaRPr lang="fi-FI" altLang="fi-FI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  </a:t>
            </a:r>
          </a:p>
          <a:p>
            <a:pPr eaLnBrk="1" hangingPunct="1">
              <a:spcBef>
                <a:spcPct val="0"/>
              </a:spcBef>
            </a:pPr>
            <a:endParaRPr lang="fi-FI" altLang="fi-FI"/>
          </a:p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39939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FD72B93-8ACD-4176-BE4D-F701D9DC82DC}" type="slidenum">
              <a:rPr lang="fi-FI" altLang="fi-FI" sz="1200"/>
              <a:pPr/>
              <a:t>2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147408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 b="1"/>
          </a:p>
        </p:txBody>
      </p:sp>
      <p:sp>
        <p:nvSpPr>
          <p:cNvPr id="22531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D2B7CBB-6E76-47A5-8517-27B917CB1B91}" type="slidenum">
              <a:rPr lang="fi-FI" altLang="fi-FI" sz="1200"/>
              <a:pPr/>
              <a:t>6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 b="1"/>
          </a:p>
        </p:txBody>
      </p:sp>
      <p:sp>
        <p:nvSpPr>
          <p:cNvPr id="24579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FBEC478-2EB0-40BB-8C14-49D81A211635}" type="slidenum">
              <a:rPr lang="fi-FI" altLang="fi-FI" sz="1200"/>
              <a:pPr/>
              <a:t>7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 b="1"/>
          </a:p>
        </p:txBody>
      </p:sp>
      <p:sp>
        <p:nvSpPr>
          <p:cNvPr id="26627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540DDD1-5124-48DA-A4A8-BF0FC2370408}" type="slidenum">
              <a:rPr lang="fi-FI" altLang="fi-FI" sz="1200"/>
              <a:pPr/>
              <a:t>8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 b="1" dirty="0"/>
          </a:p>
        </p:txBody>
      </p:sp>
      <p:sp>
        <p:nvSpPr>
          <p:cNvPr id="28675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5A78514-706A-426F-A46D-8FBBF44E10AE}" type="slidenum">
              <a:rPr lang="fi-FI" altLang="fi-FI" sz="1200"/>
              <a:pPr/>
              <a:t>9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31747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B6EBEAC-881F-4628-8FE3-B20F86AC38B8}" type="slidenum">
              <a:rPr lang="fi-FI" altLang="fi-FI" sz="1200"/>
              <a:pPr/>
              <a:t>11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33795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3C986B-746F-491C-891D-470C29A6E64F}" type="slidenum">
              <a:rPr lang="fi-FI" altLang="fi-FI" sz="1200"/>
              <a:pPr/>
              <a:t>12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33795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3C986B-746F-491C-891D-470C29A6E64F}" type="slidenum">
              <a:rPr lang="fi-FI" altLang="fi-FI" sz="1200"/>
              <a:pPr/>
              <a:t>13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418744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37891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C0E5310-3FA0-4FBD-86B2-165583C44A6E}" type="slidenum">
              <a:rPr lang="fi-FI" altLang="fi-FI" sz="1200"/>
              <a:pPr/>
              <a:t>14</a:t>
            </a:fld>
            <a:endParaRPr lang="fi-FI" altLang="fi-FI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113B53-A087-4407-A5F6-91327F2DC76C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C33B-BDD6-4D38-B367-A68FEB7D830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0623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657B7F-AF34-4765-8FAE-48D1E005DCA6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B19AC-EB01-457F-8C1F-09083E0D827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5775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DF7E9-86BF-430A-B442-8C3BB1501DD9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C5183-5ABF-4D2F-84B3-29AAAE57C58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924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4A122-9974-4340-BD33-34180287E787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FFE25-D0E9-48C0-A113-A7346154F667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93909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20BA0-8B9D-4165-A29D-54B9B5330BFD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13516-20AB-474C-88B7-3A3C9466D46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6547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653D8-6008-4986-9983-A30A7BC50D58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FA23-804B-4F4B-8830-3295202A3ED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8707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CC78B-657C-4F91-ACC0-3A214E627079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F2F3C-D3AA-47AF-BD61-B3F8B28AE26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38131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0D7110-02F8-4C00-A56F-5CCC70B44F80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EB706-913A-4F73-8932-D46692958B8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5305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534D9-981E-48F6-8B03-D91E03673A11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07706-1591-4988-A0E8-F5DFC1FBA39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1909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>
              <a:defRPr/>
            </a:lvl1pPr>
          </a:lstStyle>
          <a:p>
            <a:fld id="{D815D1B5-3035-4A5F-ADDB-53CD53052E10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63388F-AE96-404E-BB6D-A53D5544882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5217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B04A98-D460-40B1-B7D9-E062A8F62551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870A0-F1DC-46F8-AEEE-423499EAF6C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6789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</a:defRPr>
            </a:lvl1pPr>
          </a:lstStyle>
          <a:p>
            <a:fld id="{A28C1664-45F9-49DF-9C65-A2FF71AEF35E}" type="datetimeFigureOut">
              <a:rPr lang="en-US" altLang="fi-FI"/>
              <a:pPr/>
              <a:t>8/29/2018</a:t>
            </a:fld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431C4479-A528-467A-A222-77B8B2D5904E}" type="slidenum">
              <a:rPr lang="en-US" altLang="fi-FI"/>
              <a:pPr/>
              <a:t>‹#›</a:t>
            </a:fld>
            <a:endParaRPr lang="en-US" alt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2" r:id="rId2"/>
    <p:sldLayoutId id="2147483758" r:id="rId3"/>
    <p:sldLayoutId id="2147483753" r:id="rId4"/>
    <p:sldLayoutId id="2147483754" r:id="rId5"/>
    <p:sldLayoutId id="2147483755" r:id="rId6"/>
    <p:sldLayoutId id="2147483759" r:id="rId7"/>
    <p:sldLayoutId id="2147483760" r:id="rId8"/>
    <p:sldLayoutId id="2147483761" r:id="rId9"/>
    <p:sldLayoutId id="2147483756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5318125"/>
            <a:ext cx="45894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520700" y="5318125"/>
            <a:ext cx="10113963" cy="8223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altLang="fi-FI"/>
              <a:t>Varga–Neményi -menetelmän esittely</a:t>
            </a:r>
          </a:p>
        </p:txBody>
      </p:sp>
      <p:sp>
        <p:nvSpPr>
          <p:cNvPr id="14339" name="Tekstin paikkamerkki 10"/>
          <p:cNvSpPr>
            <a:spLocks noGrp="1"/>
          </p:cNvSpPr>
          <p:nvPr>
            <p:ph type="body" sz="half" idx="2"/>
          </p:nvPr>
        </p:nvSpPr>
        <p:spPr>
          <a:xfrm>
            <a:off x="7694613" y="6423025"/>
            <a:ext cx="3938587" cy="43497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fi-FI" altLang="fi-FI" dirty="0"/>
              <a:t>  © VARGA–NEMÉNYI  RY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62" y="384106"/>
            <a:ext cx="10058400" cy="43815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4679950"/>
            <a:ext cx="17256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uorakulmio 4"/>
          <p:cNvSpPr>
            <a:spLocks noChangeArrowheads="1"/>
          </p:cNvSpPr>
          <p:nvPr/>
        </p:nvSpPr>
        <p:spPr bwMode="auto">
          <a:xfrm>
            <a:off x="5156200" y="64770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dirty="0"/>
              <a:t> </a:t>
            </a:r>
            <a:r>
              <a:rPr lang="fi-FI" altLang="fi-FI" sz="1400" dirty="0">
                <a:solidFill>
                  <a:schemeClr val="bg1"/>
                </a:solidFill>
              </a:rPr>
              <a:t>© VARGA–NEMÉNYI  RY </a:t>
            </a:r>
          </a:p>
        </p:txBody>
      </p:sp>
      <p:sp>
        <p:nvSpPr>
          <p:cNvPr id="29700" name="Suorakulmio 5"/>
          <p:cNvSpPr>
            <a:spLocks noChangeArrowheads="1"/>
          </p:cNvSpPr>
          <p:nvPr/>
        </p:nvSpPr>
        <p:spPr bwMode="auto">
          <a:xfrm>
            <a:off x="481013" y="647700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-menetelmän esittely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481185" y="239171"/>
            <a:ext cx="2578829" cy="1547297"/>
            <a:chOff x="0" y="0"/>
            <a:chExt cx="2578829" cy="15472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uorakulmio 8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uorakulmio 9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2400" dirty="0"/>
                <a:t>3. Toimintavälineiden runsas käyttö</a:t>
              </a:r>
            </a:p>
          </p:txBody>
        </p:sp>
      </p:grpSp>
      <p:sp>
        <p:nvSpPr>
          <p:cNvPr id="29702" name="Rectangle 3"/>
          <p:cNvSpPr txBox="1">
            <a:spLocks noChangeArrowheads="1"/>
          </p:cNvSpPr>
          <p:nvPr/>
        </p:nvSpPr>
        <p:spPr bwMode="auto">
          <a:xfrm>
            <a:off x="3389313" y="487363"/>
            <a:ext cx="777557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82588" indent="-18256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</a:pPr>
            <a:r>
              <a:rPr lang="fi-FI" altLang="fi-FI" sz="3300" b="1" dirty="0">
                <a:solidFill>
                  <a:schemeClr val="accent2">
                    <a:lumMod val="75000"/>
                  </a:schemeClr>
                </a:solidFill>
              </a:rPr>
              <a:t>Matematiikan toimintavälineet</a:t>
            </a:r>
          </a:p>
          <a:p>
            <a:pPr defTabSz="914400" eaLnBrk="1" hangingPunct="1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404040"/>
                </a:solidFill>
              </a:rPr>
              <a:t>Esim.</a:t>
            </a:r>
          </a:p>
          <a:p>
            <a:pPr marL="542925" lvl="1" indent="-342900" defTabSz="914400" eaLnBrk="1" hangingPunct="1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rgbClr val="404040"/>
                </a:solidFill>
              </a:rPr>
              <a:t>Loogiset palat</a:t>
            </a:r>
          </a:p>
          <a:p>
            <a:pPr marL="542925" lvl="1" indent="-342900" defTabSz="914400" eaLnBrk="1" hangingPunct="1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rgbClr val="404040"/>
                </a:solidFill>
              </a:rPr>
              <a:t>Värisauvat</a:t>
            </a:r>
          </a:p>
          <a:p>
            <a:pPr marL="542925" lvl="1" indent="-342900" defTabSz="914400" eaLnBrk="1" hangingPunct="1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dirty="0" err="1">
                <a:solidFill>
                  <a:srgbClr val="404040"/>
                </a:solidFill>
              </a:rPr>
              <a:t>Geolauta</a:t>
            </a:r>
            <a:endParaRPr lang="fi-FI" altLang="fi-FI" dirty="0">
              <a:solidFill>
                <a:srgbClr val="404040"/>
              </a:solidFill>
            </a:endParaRPr>
          </a:p>
          <a:p>
            <a:pPr marL="542925" lvl="1" indent="-342900" defTabSz="914400" eaLnBrk="1" hangingPunct="1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rgbClr val="404040"/>
                </a:solidFill>
              </a:rPr>
              <a:t>Laskuhelmet</a:t>
            </a:r>
          </a:p>
          <a:p>
            <a:pPr marL="542925" lvl="1" indent="-342900" defTabSz="914400" eaLnBrk="1" hangingPunct="1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rgbClr val="404040"/>
                </a:solidFill>
              </a:rPr>
              <a:t>Arjen esineitä</a:t>
            </a:r>
          </a:p>
          <a:p>
            <a:pPr marL="200025" lvl="1" indent="0" defTabSz="914400" eaLnBrk="1" hangingPunct="1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</a:pPr>
            <a:br>
              <a:rPr lang="fi-FI" altLang="fi-FI" dirty="0">
                <a:solidFill>
                  <a:srgbClr val="404040"/>
                </a:solidFill>
              </a:rPr>
            </a:br>
            <a:endParaRPr lang="fi-FI" altLang="fi-FI" dirty="0">
              <a:solidFill>
                <a:srgbClr val="404040"/>
              </a:solidFill>
            </a:endParaRPr>
          </a:p>
          <a:p>
            <a:pPr lvl="1" defTabSz="914400" eaLnBrk="1" hangingPunct="1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br>
              <a:rPr lang="fi-FI" altLang="fi-FI" dirty="0">
                <a:solidFill>
                  <a:srgbClr val="404040"/>
                </a:solidFill>
              </a:rPr>
            </a:br>
            <a:endParaRPr lang="fi-FI" altLang="fi-FI" dirty="0">
              <a:solidFill>
                <a:srgbClr val="404040"/>
              </a:solidFill>
            </a:endParaRPr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4743450"/>
            <a:ext cx="39290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475" y="1012825"/>
            <a:ext cx="42243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0288" y="1785938"/>
            <a:ext cx="19145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493963"/>
            <a:ext cx="971550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7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2495550"/>
            <a:ext cx="969963" cy="66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563" y="2097088"/>
            <a:ext cx="8001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9" name="Picture 6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3219450"/>
            <a:ext cx="33115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7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088" y="4727575"/>
            <a:ext cx="20780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2013" y="4706938"/>
            <a:ext cx="285273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4" descr="Laskuhelmet 20, 5-jakoise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175" y="1785938"/>
            <a:ext cx="226218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Kuva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413" y="3414713"/>
            <a:ext cx="20145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Suorakulmio 4"/>
          <p:cNvSpPr>
            <a:spLocks noChangeArrowheads="1"/>
          </p:cNvSpPr>
          <p:nvPr/>
        </p:nvSpPr>
        <p:spPr bwMode="auto">
          <a:xfrm>
            <a:off x="5156200" y="64770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dirty="0"/>
              <a:t> </a:t>
            </a:r>
            <a:r>
              <a:rPr lang="fi-FI" altLang="fi-FI" sz="1400" dirty="0">
                <a:solidFill>
                  <a:schemeClr val="bg1"/>
                </a:solidFill>
              </a:rPr>
              <a:t>© VARGA–NEMÉNYI  RY </a:t>
            </a:r>
          </a:p>
        </p:txBody>
      </p:sp>
      <p:sp>
        <p:nvSpPr>
          <p:cNvPr id="30723" name="Suorakulmio 5"/>
          <p:cNvSpPr>
            <a:spLocks noChangeArrowheads="1"/>
          </p:cNvSpPr>
          <p:nvPr/>
        </p:nvSpPr>
        <p:spPr bwMode="auto">
          <a:xfrm>
            <a:off x="481013" y="647700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-menetelmän esittely</a:t>
            </a:r>
          </a:p>
        </p:txBody>
      </p:sp>
      <p:sp>
        <p:nvSpPr>
          <p:cNvPr id="30724" name="Tekstiruutu 1"/>
          <p:cNvSpPr txBox="1">
            <a:spLocks noChangeArrowheads="1"/>
          </p:cNvSpPr>
          <p:nvPr/>
        </p:nvSpPr>
        <p:spPr bwMode="auto">
          <a:xfrm>
            <a:off x="7680325" y="-484188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fi-FI" altLang="fi-FI" sz="1800"/>
          </a:p>
        </p:txBody>
      </p:sp>
      <p:sp>
        <p:nvSpPr>
          <p:cNvPr id="30725" name="Tekstiruutu 2"/>
          <p:cNvSpPr txBox="1">
            <a:spLocks noChangeArrowheads="1"/>
          </p:cNvSpPr>
          <p:nvPr/>
        </p:nvSpPr>
        <p:spPr bwMode="auto">
          <a:xfrm>
            <a:off x="438150" y="423863"/>
            <a:ext cx="677403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3300" b="1" dirty="0">
                <a:solidFill>
                  <a:schemeClr val="accent2">
                    <a:lumMod val="75000"/>
                  </a:schemeClr>
                </a:solidFill>
              </a:rPr>
              <a:t>Lukukäsitteen monipuolinen käsittely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10069597" y="314763"/>
            <a:ext cx="1759735" cy="1197058"/>
            <a:chOff x="0" y="0"/>
            <a:chExt cx="2578829" cy="15472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uorakulmio 8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uorakulmio 9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2400" dirty="0"/>
                <a:t>1. saari</a:t>
              </a:r>
            </a:p>
          </p:txBody>
        </p:sp>
      </p:grpSp>
      <p:sp>
        <p:nvSpPr>
          <p:cNvPr id="30727" name="Tekstiruutu 3"/>
          <p:cNvSpPr txBox="1">
            <a:spLocks noChangeArrowheads="1"/>
          </p:cNvSpPr>
          <p:nvPr/>
        </p:nvSpPr>
        <p:spPr bwMode="auto">
          <a:xfrm>
            <a:off x="665163" y="1663700"/>
            <a:ext cx="4400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1800" dirty="0"/>
              <a:t>”Kaikki, joilla on vaaleat hiukset, </a:t>
            </a:r>
            <a:br>
              <a:rPr lang="fi-FI" altLang="fi-FI" sz="1800" dirty="0"/>
            </a:br>
            <a:r>
              <a:rPr lang="fi-FI" altLang="fi-FI" sz="1800" dirty="0"/>
              <a:t>menevät kyykkyyn.”</a:t>
            </a:r>
            <a:br>
              <a:rPr lang="fi-FI" altLang="fi-FI" sz="1800" dirty="0"/>
            </a:br>
            <a:r>
              <a:rPr lang="fi-FI" altLang="fi-FI" sz="1800" dirty="0"/>
              <a:t>”Meitä on 6, joista 3 on kyykyssä ja 3 seisoo, eli 3 ja 3.”</a:t>
            </a:r>
          </a:p>
        </p:txBody>
      </p:sp>
      <p:pic>
        <p:nvPicPr>
          <p:cNvPr id="30728" name="Kuva 2" descr="IMG_710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8" y="2881313"/>
            <a:ext cx="38290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Kuva 6" descr="dot cards 3 - Versio 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613" y="1819275"/>
            <a:ext cx="43481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kstiruutu 4"/>
          <p:cNvSpPr txBox="1">
            <a:spLocks noChangeArrowheads="1"/>
          </p:cNvSpPr>
          <p:nvPr/>
        </p:nvSpPr>
        <p:spPr bwMode="auto">
          <a:xfrm>
            <a:off x="5224462" y="3603104"/>
            <a:ext cx="65389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dirty="0"/>
              <a:t>Tutkitaan yhdessä kuvakortteja:</a:t>
            </a:r>
            <a:br>
              <a:rPr lang="fi-FI" altLang="fi-FI" dirty="0"/>
            </a:br>
            <a:r>
              <a:rPr lang="fi-FI" altLang="fi-FI" dirty="0"/>
              <a:t>”Miten hahmotat luvun 6?”</a:t>
            </a:r>
          </a:p>
          <a:p>
            <a:endParaRPr lang="fi-FI" altLang="fi-FI" dirty="0"/>
          </a:p>
          <a:p>
            <a:r>
              <a:rPr lang="fi-FI" altLang="fi-FI" dirty="0"/>
              <a:t>Pistekortteja voidaan myös soittaa kehorytmein: ”Minkä kortin soitin, kun soitan </a:t>
            </a:r>
            <a:br>
              <a:rPr lang="fi-FI" altLang="fi-FI" dirty="0"/>
            </a:br>
            <a:r>
              <a:rPr lang="fi-FI" altLang="fi-FI" dirty="0" err="1"/>
              <a:t>t</a:t>
            </a:r>
            <a:r>
              <a:rPr lang="fi-FI" altLang="ja-JP" dirty="0" err="1"/>
              <a:t>apu</a:t>
            </a:r>
            <a:r>
              <a:rPr lang="fi-FI" altLang="ja-JP" dirty="0"/>
              <a:t>, </a:t>
            </a:r>
            <a:r>
              <a:rPr lang="fi-FI" altLang="ja-JP" dirty="0" err="1"/>
              <a:t>tapu</a:t>
            </a:r>
            <a:r>
              <a:rPr lang="fi-FI" altLang="ja-JP" dirty="0"/>
              <a:t>, </a:t>
            </a:r>
            <a:r>
              <a:rPr lang="fi-FI" altLang="ja-JP" dirty="0" err="1"/>
              <a:t>tömps</a:t>
            </a:r>
            <a:r>
              <a:rPr lang="fi-FI" altLang="ja-JP" dirty="0"/>
              <a:t>, </a:t>
            </a:r>
            <a:r>
              <a:rPr lang="fi-FI" altLang="ja-JP" dirty="0" err="1"/>
              <a:t>tömps</a:t>
            </a:r>
            <a:r>
              <a:rPr lang="fi-FI" altLang="ja-JP" dirty="0"/>
              <a:t>, </a:t>
            </a:r>
            <a:r>
              <a:rPr lang="fi-FI" altLang="ja-JP" dirty="0" err="1"/>
              <a:t>tapu</a:t>
            </a:r>
            <a:r>
              <a:rPr lang="fi-FI" altLang="ja-JP" dirty="0"/>
              <a:t>, </a:t>
            </a:r>
            <a:r>
              <a:rPr lang="fi-FI" altLang="ja-JP" dirty="0" err="1"/>
              <a:t>tapu</a:t>
            </a:r>
            <a:r>
              <a:rPr lang="fi-FI" altLang="ja-JP" dirty="0"/>
              <a:t>?”</a:t>
            </a:r>
            <a:endParaRPr lang="fi-FI" altLang="fi-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uorakulmio 4"/>
          <p:cNvSpPr>
            <a:spLocks noChangeArrowheads="1"/>
          </p:cNvSpPr>
          <p:nvPr/>
        </p:nvSpPr>
        <p:spPr bwMode="auto">
          <a:xfrm>
            <a:off x="5156200" y="64770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dirty="0"/>
              <a:t> </a:t>
            </a:r>
            <a:r>
              <a:rPr lang="fi-FI" altLang="fi-FI" sz="1400" dirty="0">
                <a:solidFill>
                  <a:schemeClr val="bg1"/>
                </a:solidFill>
              </a:rPr>
              <a:t>© VARGA–NEMÉNYI  RY </a:t>
            </a:r>
          </a:p>
        </p:txBody>
      </p:sp>
      <p:sp>
        <p:nvSpPr>
          <p:cNvPr id="32771" name="Suorakulmio 5"/>
          <p:cNvSpPr>
            <a:spLocks noChangeArrowheads="1"/>
          </p:cNvSpPr>
          <p:nvPr/>
        </p:nvSpPr>
        <p:spPr bwMode="auto">
          <a:xfrm>
            <a:off x="481013" y="647700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-menetelmän esittely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10069597" y="314763"/>
            <a:ext cx="1759735" cy="1197058"/>
            <a:chOff x="0" y="0"/>
            <a:chExt cx="2578829" cy="15472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uorakulmio 8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uorakulmio 9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2400" dirty="0"/>
                <a:t>2. saari</a:t>
              </a:r>
            </a:p>
          </p:txBody>
        </p:sp>
      </p:grpSp>
      <p:pic>
        <p:nvPicPr>
          <p:cNvPr id="32773" name="Kuva 10" descr="IMG_713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610" y="1778453"/>
            <a:ext cx="3832225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kstiruutu 1"/>
          <p:cNvSpPr txBox="1">
            <a:spLocks noChangeArrowheads="1"/>
          </p:cNvSpPr>
          <p:nvPr/>
        </p:nvSpPr>
        <p:spPr bwMode="auto">
          <a:xfrm>
            <a:off x="1215572" y="4864553"/>
            <a:ext cx="421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1800"/>
              <a:t>Jaetaan porkkanoita. Millä eri tavoilla kaksi</a:t>
            </a:r>
          </a:p>
          <a:p>
            <a:r>
              <a:rPr lang="fi-FI" altLang="fi-FI" sz="1800"/>
              <a:t>pupua voi jakaa porkkanat keskenään?</a:t>
            </a:r>
          </a:p>
        </p:txBody>
      </p:sp>
      <p:pic>
        <p:nvPicPr>
          <p:cNvPr id="32777" name="Kuva 14" descr="IMG_2690_Fotor_Collag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543" y="2130992"/>
            <a:ext cx="41370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kstiruutu 3"/>
          <p:cNvSpPr txBox="1">
            <a:spLocks noChangeArrowheads="1"/>
          </p:cNvSpPr>
          <p:nvPr/>
        </p:nvSpPr>
        <p:spPr bwMode="auto">
          <a:xfrm>
            <a:off x="6217898" y="4366646"/>
            <a:ext cx="3902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1800" dirty="0"/>
              <a:t>Papuleikissä luvun </a:t>
            </a:r>
            <a:r>
              <a:rPr lang="fi-FI" altLang="fi-FI" sz="1800" dirty="0" err="1"/>
              <a:t>hajotelmat</a:t>
            </a:r>
            <a:r>
              <a:rPr lang="fi-FI" altLang="fi-FI" sz="1800" dirty="0"/>
              <a:t> toistuvat.</a:t>
            </a:r>
          </a:p>
          <a:p>
            <a:r>
              <a:rPr lang="fi-FI" altLang="fi-FI" sz="1800" dirty="0"/>
              <a:t>Samalla konkretisoidaan ja opitaan </a:t>
            </a:r>
            <a:br>
              <a:rPr lang="fi-FI" altLang="fi-FI" sz="1800" dirty="0"/>
            </a:br>
            <a:r>
              <a:rPr lang="fi-FI" altLang="fi-FI" sz="1800" dirty="0"/>
              <a:t>muistamaan vaihdantaominaisuus ja </a:t>
            </a:r>
            <a:br>
              <a:rPr lang="fi-FI" altLang="fi-FI" sz="1800" dirty="0"/>
            </a:br>
            <a:r>
              <a:rPr lang="fi-FI" altLang="fi-FI" sz="1800" dirty="0"/>
              <a:t>yhteen- ja vähennyslaskun käänteisyys.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uorakulmio 4"/>
          <p:cNvSpPr>
            <a:spLocks noChangeArrowheads="1"/>
          </p:cNvSpPr>
          <p:nvPr/>
        </p:nvSpPr>
        <p:spPr bwMode="auto">
          <a:xfrm>
            <a:off x="5156200" y="64770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dirty="0"/>
              <a:t> </a:t>
            </a:r>
            <a:r>
              <a:rPr lang="fi-FI" altLang="fi-FI" sz="1400" dirty="0">
                <a:solidFill>
                  <a:schemeClr val="bg1"/>
                </a:solidFill>
              </a:rPr>
              <a:t>© VARGA–NEMÉNYI  RY </a:t>
            </a:r>
          </a:p>
        </p:txBody>
      </p:sp>
      <p:sp>
        <p:nvSpPr>
          <p:cNvPr id="32771" name="Suorakulmio 5"/>
          <p:cNvSpPr>
            <a:spLocks noChangeArrowheads="1"/>
          </p:cNvSpPr>
          <p:nvPr/>
        </p:nvSpPr>
        <p:spPr bwMode="auto">
          <a:xfrm>
            <a:off x="481013" y="647700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-menetelmän esittely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10069597" y="314763"/>
            <a:ext cx="1759735" cy="1197058"/>
            <a:chOff x="0" y="0"/>
            <a:chExt cx="2578829" cy="15472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uorakulmio 8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uorakulmio 9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2400" dirty="0"/>
                <a:t>3. saari</a:t>
              </a:r>
            </a:p>
          </p:txBody>
        </p:sp>
      </p:grpSp>
      <p:pic>
        <p:nvPicPr>
          <p:cNvPr id="32775" name="Kuva 7" descr="IMG_715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775" y="833438"/>
            <a:ext cx="31845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kstiruutu 2"/>
          <p:cNvSpPr txBox="1">
            <a:spLocks noChangeArrowheads="1"/>
          </p:cNvSpPr>
          <p:nvPr/>
        </p:nvSpPr>
        <p:spPr bwMode="auto">
          <a:xfrm>
            <a:off x="4521200" y="5276850"/>
            <a:ext cx="34754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1800" dirty="0"/>
              <a:t>Piirretään dominokortit eri vaihto-</a:t>
            </a:r>
          </a:p>
          <a:p>
            <a:r>
              <a:rPr lang="fi-FI" altLang="fi-FI" sz="1800" dirty="0"/>
              <a:t>ehdoista ja kirjataan matematiikan</a:t>
            </a:r>
          </a:p>
          <a:p>
            <a:r>
              <a:rPr lang="fi-FI" altLang="fi-FI" sz="1800" dirty="0"/>
              <a:t>kielellä.</a:t>
            </a:r>
          </a:p>
        </p:txBody>
      </p:sp>
    </p:spTree>
    <p:extLst>
      <p:ext uri="{BB962C8B-B14F-4D97-AF65-F5344CB8AC3E}">
        <p14:creationId xmlns:p14="http://schemas.microsoft.com/office/powerpoint/2010/main" val="397437450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Suorakulmio 4"/>
          <p:cNvSpPr>
            <a:spLocks noChangeArrowheads="1"/>
          </p:cNvSpPr>
          <p:nvPr/>
        </p:nvSpPr>
        <p:spPr bwMode="auto">
          <a:xfrm>
            <a:off x="5156200" y="64770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dirty="0"/>
              <a:t> </a:t>
            </a:r>
            <a:r>
              <a:rPr lang="fi-FI" altLang="fi-FI" sz="1400" dirty="0">
                <a:solidFill>
                  <a:schemeClr val="bg1"/>
                </a:solidFill>
              </a:rPr>
              <a:t>© VARGA–NEMÉNYI  RY.</a:t>
            </a:r>
          </a:p>
        </p:txBody>
      </p:sp>
      <p:sp>
        <p:nvSpPr>
          <p:cNvPr id="36867" name="Suorakulmio 5"/>
          <p:cNvSpPr>
            <a:spLocks noChangeArrowheads="1"/>
          </p:cNvSpPr>
          <p:nvPr/>
        </p:nvSpPr>
        <p:spPr bwMode="auto">
          <a:xfrm>
            <a:off x="481013" y="647700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-menetelmän esittely</a:t>
            </a:r>
          </a:p>
        </p:txBody>
      </p:sp>
      <p:grpSp>
        <p:nvGrpSpPr>
          <p:cNvPr id="5" name="Ryhmä 7"/>
          <p:cNvGrpSpPr/>
          <p:nvPr/>
        </p:nvGrpSpPr>
        <p:grpSpPr>
          <a:xfrm>
            <a:off x="10598782" y="163581"/>
            <a:ext cx="1442224" cy="773748"/>
            <a:chOff x="0" y="0"/>
            <a:chExt cx="2578829" cy="15472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Suorakulmio 5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uorakulmio 6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2400" dirty="0"/>
                <a:t>3. saari</a:t>
              </a:r>
            </a:p>
          </p:txBody>
        </p:sp>
      </p:grpSp>
      <p:sp>
        <p:nvSpPr>
          <p:cNvPr id="36869" name="Tekstiruutu 2"/>
          <p:cNvSpPr txBox="1">
            <a:spLocks noChangeArrowheads="1"/>
          </p:cNvSpPr>
          <p:nvPr/>
        </p:nvSpPr>
        <p:spPr bwMode="auto">
          <a:xfrm>
            <a:off x="6577013" y="1089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fi-FI" altLang="fi-FI" sz="1800"/>
          </a:p>
        </p:txBody>
      </p:sp>
      <p:sp>
        <p:nvSpPr>
          <p:cNvPr id="36870" name="Suorakulmio 3"/>
          <p:cNvSpPr>
            <a:spLocks noChangeArrowheads="1"/>
          </p:cNvSpPr>
          <p:nvPr/>
        </p:nvSpPr>
        <p:spPr bwMode="auto">
          <a:xfrm>
            <a:off x="777875" y="304662"/>
            <a:ext cx="1000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2800" dirty="0"/>
              <a:t>Kirja otetaan esille siinä vaiheessa, kun asia jo osataan.</a:t>
            </a:r>
          </a:p>
        </p:txBody>
      </p:sp>
      <p:pic>
        <p:nvPicPr>
          <p:cNvPr id="36871" name="Kuva 8" descr="IMG_165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88" y="1042988"/>
            <a:ext cx="3144837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Kuva 9" descr="IMG_165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088" y="1028700"/>
            <a:ext cx="3305175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Kuva 10" descr="IMG_165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288" y="1020763"/>
            <a:ext cx="3221037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uorakulmio 4"/>
          <p:cNvSpPr>
            <a:spLocks noChangeArrowheads="1"/>
          </p:cNvSpPr>
          <p:nvPr/>
        </p:nvSpPr>
        <p:spPr bwMode="auto">
          <a:xfrm>
            <a:off x="5156200" y="64770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dirty="0"/>
              <a:t> </a:t>
            </a:r>
            <a:r>
              <a:rPr lang="fi-FI" altLang="fi-FI" sz="1400" dirty="0">
                <a:solidFill>
                  <a:schemeClr val="bg1"/>
                </a:solidFill>
              </a:rPr>
              <a:t>© VARGA–NEMÉNYI  RY </a:t>
            </a:r>
          </a:p>
        </p:txBody>
      </p:sp>
      <p:sp>
        <p:nvSpPr>
          <p:cNvPr id="38915" name="Suorakulmio 5"/>
          <p:cNvSpPr>
            <a:spLocks noChangeArrowheads="1"/>
          </p:cNvSpPr>
          <p:nvPr/>
        </p:nvSpPr>
        <p:spPr bwMode="auto">
          <a:xfrm>
            <a:off x="481013" y="647700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-menetelmän esittely</a:t>
            </a:r>
          </a:p>
        </p:txBody>
      </p:sp>
      <p:sp>
        <p:nvSpPr>
          <p:cNvPr id="38916" name="Suorakulmio 1"/>
          <p:cNvSpPr>
            <a:spLocks noChangeArrowheads="1"/>
          </p:cNvSpPr>
          <p:nvPr/>
        </p:nvSpPr>
        <p:spPr bwMode="auto">
          <a:xfrm>
            <a:off x="481013" y="336550"/>
            <a:ext cx="11222038" cy="594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fi-FI" altLang="fi-FI" b="1" dirty="0">
                <a:solidFill>
                  <a:schemeClr val="accent2">
                    <a:lumMod val="75000"/>
                  </a:schemeClr>
                </a:solidFill>
              </a:rPr>
              <a:t>Oppiaineen tehtävä</a:t>
            </a:r>
          </a:p>
          <a:p>
            <a:pPr marL="538163" indent="-180975" algn="just"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i-FI" altLang="fi-FI" sz="1800" dirty="0">
                <a:solidFill>
                  <a:srgbClr val="000000"/>
                </a:solidFill>
              </a:rPr>
              <a:t>Kehittää oppilaiden loogista, täsmällistä ja luovaa matemaattista ajattelua.</a:t>
            </a:r>
            <a:r>
              <a:rPr lang="fi-FI" altLang="fi-FI" sz="1800" dirty="0"/>
              <a:t> </a:t>
            </a:r>
          </a:p>
          <a:p>
            <a:pPr marL="538163" indent="-180975" algn="just"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i-FI" altLang="fi-FI" sz="1800" dirty="0">
                <a:solidFill>
                  <a:srgbClr val="000000"/>
                </a:solidFill>
              </a:rPr>
              <a:t>Luoda pohja matemaattisten käsitteiden ja rakenteiden ymmärtämiselle.</a:t>
            </a:r>
          </a:p>
          <a:p>
            <a:pPr marL="538163" indent="-180975" algn="just"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i-FI" altLang="fi-FI" sz="1800" dirty="0">
                <a:solidFill>
                  <a:srgbClr val="000000"/>
                </a:solidFill>
              </a:rPr>
              <a:t>Kehittää oppilaiden kykyä käsitellä tietoa ja ratkaista ongelmia.</a:t>
            </a:r>
          </a:p>
          <a:p>
            <a:pPr marL="538163" indent="-180975" algn="just"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i-FI" altLang="fi-FI" sz="1800" dirty="0"/>
              <a:t>Tukea </a:t>
            </a:r>
            <a:r>
              <a:rPr lang="fi-FI" altLang="fi-FI" sz="1800" dirty="0">
                <a:solidFill>
                  <a:srgbClr val="000000"/>
                </a:solidFill>
              </a:rPr>
              <a:t>oppilaiden </a:t>
            </a:r>
            <a:r>
              <a:rPr lang="fi-FI" altLang="fi-FI" sz="1800" dirty="0"/>
              <a:t>myönteistä asennetta matematiikkaa kohtaan sekä positiivista minäkuvaa matematiikan </a:t>
            </a:r>
            <a:r>
              <a:rPr lang="fi-FI" altLang="fi-FI" sz="1800" dirty="0" err="1"/>
              <a:t>oppijoina</a:t>
            </a:r>
            <a:r>
              <a:rPr lang="fi-FI" altLang="fi-FI" sz="1800" dirty="0"/>
              <a:t>.</a:t>
            </a:r>
          </a:p>
          <a:p>
            <a:pPr marL="538163" indent="-180975" algn="just"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i-FI" altLang="fi-FI" sz="1800" dirty="0"/>
              <a:t>Kehittää myös viestintä-, vuorovaikutus- ja yhteistyötaitoja.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>
                <a:solidFill>
                  <a:srgbClr val="000000"/>
                </a:solidFill>
              </a:rPr>
              <a:t>Matematiikan kumulatiivisesta luonteesta johtuen opetus etenee systemaattisesti.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 err="1">
                <a:solidFill>
                  <a:srgbClr val="000000"/>
                </a:solidFill>
              </a:rPr>
              <a:t>Konkretia</a:t>
            </a:r>
            <a:r>
              <a:rPr lang="fi-FI" altLang="fi-FI" sz="1800" dirty="0">
                <a:solidFill>
                  <a:srgbClr val="000000"/>
                </a:solidFill>
              </a:rPr>
              <a:t> ja toiminnallisuus ovat keskeinen osa matematiikan opetusta ja opiskelua. 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>
                <a:solidFill>
                  <a:srgbClr val="000000"/>
                </a:solidFill>
              </a:rPr>
              <a:t>Oppimista tuetaan hyödyntämällä tieto- ja viestintäteknologiaa. 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/>
              <a:t>Matematiikan opiskelu on tavoitteellista ja pitkäjänteistä toimintaa, jossa oppilaat ottavat vastuuta omasta oppimisestaan. 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/>
              <a:t>Opetus ohjaa oppilaita ymmärtämään matematiikan hyödyllisyyden omassa elämässään ja laajemmin yhteiskunnassa. Opetus kehittää </a:t>
            </a:r>
            <a:r>
              <a:rPr lang="fi-FI" altLang="fi-FI" sz="1800" dirty="0">
                <a:solidFill>
                  <a:srgbClr val="000000"/>
                </a:solidFill>
              </a:rPr>
              <a:t>oppilaiden </a:t>
            </a:r>
            <a:r>
              <a:rPr lang="fi-FI" altLang="fi-FI" sz="1800" dirty="0"/>
              <a:t>kykyä käyttää ja soveltaa matematiikkaa monipuolisesti. </a:t>
            </a:r>
          </a:p>
        </p:txBody>
      </p:sp>
      <p:pic>
        <p:nvPicPr>
          <p:cNvPr id="38917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666" y="252640"/>
            <a:ext cx="2317549" cy="88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70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Suorakulmio 4"/>
          <p:cNvSpPr>
            <a:spLocks noChangeArrowheads="1"/>
          </p:cNvSpPr>
          <p:nvPr/>
        </p:nvSpPr>
        <p:spPr bwMode="auto">
          <a:xfrm>
            <a:off x="5156200" y="64770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dirty="0"/>
              <a:t> </a:t>
            </a:r>
            <a:r>
              <a:rPr lang="fi-FI" altLang="fi-FI" sz="1400" dirty="0">
                <a:solidFill>
                  <a:schemeClr val="bg1"/>
                </a:solidFill>
              </a:rPr>
              <a:t>© VARGA–NEMÉNYI  RY</a:t>
            </a:r>
          </a:p>
        </p:txBody>
      </p:sp>
      <p:sp>
        <p:nvSpPr>
          <p:cNvPr id="40963" name="Suorakulmio 5"/>
          <p:cNvSpPr>
            <a:spLocks noChangeArrowheads="1"/>
          </p:cNvSpPr>
          <p:nvPr/>
        </p:nvSpPr>
        <p:spPr bwMode="auto">
          <a:xfrm>
            <a:off x="481013" y="647700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-menetelmän esittely</a:t>
            </a:r>
          </a:p>
        </p:txBody>
      </p:sp>
      <p:sp>
        <p:nvSpPr>
          <p:cNvPr id="40965" name="Suorakulmio 9"/>
          <p:cNvSpPr>
            <a:spLocks noChangeArrowheads="1"/>
          </p:cNvSpPr>
          <p:nvPr/>
        </p:nvSpPr>
        <p:spPr bwMode="auto">
          <a:xfrm>
            <a:off x="481013" y="729777"/>
            <a:ext cx="11041062" cy="294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fi-FI" altLang="fi-FI" b="1" dirty="0">
                <a:solidFill>
                  <a:schemeClr val="accent2">
                    <a:lumMod val="75000"/>
                  </a:schemeClr>
                </a:solidFill>
              </a:rPr>
              <a:t>Vuosiluokkien 1−2</a:t>
            </a:r>
            <a:r>
              <a:rPr lang="fi-FI" altLang="fi-FI" dirty="0">
                <a:solidFill>
                  <a:schemeClr val="accent2">
                    <a:lumMod val="75000"/>
                  </a:schemeClr>
                </a:solidFill>
              </a:rPr>
              <a:t> matematiikan opetuksessa 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/>
              <a:t>Oppilaille tarjotaan monipuolisia kokemuksia matemaattisten käsitteiden ja rakenteiden muodostumisen perustaksi.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/>
              <a:t>Hyödynnetään eri aisteja. 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/>
              <a:t>Kehitetään </a:t>
            </a:r>
            <a:r>
              <a:rPr lang="fi-FI" altLang="fi-FI" sz="1800" dirty="0">
                <a:solidFill>
                  <a:srgbClr val="000000"/>
                </a:solidFill>
              </a:rPr>
              <a:t>oppilaiden</a:t>
            </a:r>
            <a:r>
              <a:rPr lang="fi-FI" altLang="fi-FI" sz="1800" dirty="0"/>
              <a:t> kykyä ilmaista matemaattista ajatteluaan konkreettisin välinein, suullisesti, kirjallisesti ja piirtäen sekä tulkiten kuvia. 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/>
              <a:t>Luodaan vahva pohja lukukäsitteen ja kymmenjärjestelmän ymmärtämiseksi sekä laskutaidolle.</a:t>
            </a:r>
          </a:p>
        </p:txBody>
      </p:sp>
      <p:sp>
        <p:nvSpPr>
          <p:cNvPr id="40966" name="Suorakulmio 10"/>
          <p:cNvSpPr>
            <a:spLocks noChangeArrowheads="1"/>
          </p:cNvSpPr>
          <p:nvPr/>
        </p:nvSpPr>
        <p:spPr bwMode="auto">
          <a:xfrm>
            <a:off x="481013" y="3938588"/>
            <a:ext cx="1118076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  <a:t>Matematiikan oppimisympäristöihin ja työtapoihin liittyvät tavoitteet vuosiluokilla 1-2</a:t>
            </a:r>
          </a:p>
          <a:p>
            <a:pPr marL="285750" indent="-285750" algn="just" eaLnBrk="1" hangingPunct="1">
              <a:lnSpc>
                <a:spcPct val="115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>
                <a:solidFill>
                  <a:srgbClr val="000000"/>
                </a:solidFill>
              </a:rPr>
              <a:t>Opetuksen lähtökohtana käytetään oppilaille tuttuja ja kiinnostavia aiheita ja ongelmia.</a:t>
            </a:r>
          </a:p>
          <a:p>
            <a:pPr marL="285750" indent="-285750" algn="just" eaLnBrk="1" hangingPunct="1">
              <a:lnSpc>
                <a:spcPct val="115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>
                <a:solidFill>
                  <a:srgbClr val="000000"/>
                </a:solidFill>
              </a:rPr>
              <a:t>Tavoitteena on luoda oppimisympäristö, jossa matematiikkaa opiskellaan toiminnallisesti ja välineiden avulla. </a:t>
            </a:r>
          </a:p>
          <a:p>
            <a:pPr marL="285750" indent="-285750" algn="just" eaLnBrk="1" hangingPunct="1">
              <a:lnSpc>
                <a:spcPct val="115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>
                <a:solidFill>
                  <a:srgbClr val="000000"/>
                </a:solidFill>
              </a:rPr>
              <a:t>Opetuksessa käytetään vaihtelevia työtapoja. Oppilaat tottuvat työskentelemään sekä itsenäisesti että yhdessä.</a:t>
            </a:r>
          </a:p>
          <a:p>
            <a:pPr marL="285750" indent="-285750" algn="just" eaLnBrk="1" hangingPunct="1">
              <a:lnSpc>
                <a:spcPct val="115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>
                <a:solidFill>
                  <a:srgbClr val="000000"/>
                </a:solidFill>
              </a:rPr>
              <a:t>Pedagogisesti ohjatut leikit ja pelit ovat yksi tärkeä työtapa. </a:t>
            </a:r>
          </a:p>
          <a:p>
            <a:pPr marL="285750" indent="-285750" algn="just" eaLnBrk="1" hangingPunct="1">
              <a:lnSpc>
                <a:spcPct val="115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i-FI" altLang="fi-FI" sz="1800" dirty="0">
                <a:solidFill>
                  <a:srgbClr val="000000"/>
                </a:solidFill>
              </a:rPr>
              <a:t>Opetuksessa ja opiskelussa käytetään tieto- ja viestintäteknologiaa.</a:t>
            </a:r>
            <a:endParaRPr lang="fi-FI" altLang="fi-FI" sz="1800" dirty="0"/>
          </a:p>
        </p:txBody>
      </p:sp>
      <p:pic>
        <p:nvPicPr>
          <p:cNvPr id="8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666" y="252640"/>
            <a:ext cx="2317549" cy="88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23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Suorakulmio 4"/>
          <p:cNvSpPr>
            <a:spLocks noChangeArrowheads="1"/>
          </p:cNvSpPr>
          <p:nvPr/>
        </p:nvSpPr>
        <p:spPr bwMode="auto">
          <a:xfrm>
            <a:off x="5156200" y="64770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dirty="0"/>
              <a:t> </a:t>
            </a:r>
            <a:r>
              <a:rPr lang="fi-FI" altLang="fi-FI" sz="1400" dirty="0">
                <a:solidFill>
                  <a:schemeClr val="bg1"/>
                </a:solidFill>
              </a:rPr>
              <a:t>© VARGA–NEMÉNYI  RY </a:t>
            </a:r>
          </a:p>
        </p:txBody>
      </p:sp>
      <p:sp>
        <p:nvSpPr>
          <p:cNvPr id="17411" name="Suorakulmio 5"/>
          <p:cNvSpPr>
            <a:spLocks noChangeArrowheads="1"/>
          </p:cNvSpPr>
          <p:nvPr/>
        </p:nvSpPr>
        <p:spPr bwMode="auto">
          <a:xfrm>
            <a:off x="481013" y="6477000"/>
            <a:ext cx="376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-menetelmän esittely</a:t>
            </a:r>
          </a:p>
        </p:txBody>
      </p:sp>
      <p:sp>
        <p:nvSpPr>
          <p:cNvPr id="17412" name="Suorakulmio 6"/>
          <p:cNvSpPr>
            <a:spLocks noChangeArrowheads="1"/>
          </p:cNvSpPr>
          <p:nvPr/>
        </p:nvSpPr>
        <p:spPr bwMode="auto">
          <a:xfrm>
            <a:off x="484188" y="125413"/>
            <a:ext cx="9336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4000" b="1" dirty="0">
                <a:solidFill>
                  <a:schemeClr val="accent2">
                    <a:lumMod val="75000"/>
                  </a:schemeClr>
                </a:solidFill>
              </a:rPr>
              <a:t>Menetelmän teoreettinen ajatusmaailma </a:t>
            </a:r>
          </a:p>
        </p:txBody>
      </p:sp>
      <p:pic>
        <p:nvPicPr>
          <p:cNvPr id="16" name="Picture 4" descr="Márta kesäkuu 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6100" y="1528024"/>
            <a:ext cx="1461666" cy="198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4" name="Suorakulmio 9"/>
          <p:cNvSpPr>
            <a:spLocks noChangeArrowheads="1"/>
          </p:cNvSpPr>
          <p:nvPr/>
        </p:nvSpPr>
        <p:spPr bwMode="auto">
          <a:xfrm>
            <a:off x="7951788" y="3479800"/>
            <a:ext cx="281781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indent="111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fi-FI" altLang="fi-FI" sz="1800"/>
              <a:t>Alkuopetuksen materiaalin </a:t>
            </a:r>
          </a:p>
          <a:p>
            <a:pPr eaLnBrk="1" hangingPunct="1"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fi-FI" altLang="fi-FI" sz="1800"/>
              <a:t>tekijänä myös </a:t>
            </a:r>
            <a:br>
              <a:rPr lang="fi-FI" altLang="fi-FI" sz="1800"/>
            </a:br>
            <a:r>
              <a:rPr lang="fi-FI" altLang="fi-FI" sz="1800"/>
              <a:t>Márta Sz. Oravecz</a:t>
            </a:r>
            <a:endParaRPr lang="fi-FI" altLang="fi-FI" sz="3200"/>
          </a:p>
        </p:txBody>
      </p:sp>
      <p:pic>
        <p:nvPicPr>
          <p:cNvPr id="17415" name="Kuv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925" y="1435100"/>
            <a:ext cx="16367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Suorakulmio 16"/>
          <p:cNvSpPr>
            <a:spLocks noChangeArrowheads="1"/>
          </p:cNvSpPr>
          <p:nvPr/>
        </p:nvSpPr>
        <p:spPr bwMode="auto">
          <a:xfrm>
            <a:off x="4764088" y="3516313"/>
            <a:ext cx="191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/>
              <a:t>Eszter C. Neményi</a:t>
            </a:r>
            <a:br>
              <a:rPr lang="fi-FI" altLang="fi-FI" sz="1800"/>
            </a:br>
            <a:r>
              <a:rPr lang="fi-FI" altLang="fi-FI" sz="1800"/>
              <a:t>matematiikan aineenopettaja</a:t>
            </a:r>
          </a:p>
        </p:txBody>
      </p:sp>
      <p:sp>
        <p:nvSpPr>
          <p:cNvPr id="17417" name="Tekstiruutu 17"/>
          <p:cNvSpPr txBox="1">
            <a:spLocks noChangeArrowheads="1"/>
          </p:cNvSpPr>
          <p:nvPr/>
        </p:nvSpPr>
        <p:spPr bwMode="auto">
          <a:xfrm>
            <a:off x="481013" y="9398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/>
              <a:t>Menetelmän tärkeimmät kehittäjät:</a:t>
            </a:r>
          </a:p>
        </p:txBody>
      </p:sp>
      <p:pic>
        <p:nvPicPr>
          <p:cNvPr id="17418" name="Kuva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1527175"/>
            <a:ext cx="31718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kstiruutu 19"/>
          <p:cNvSpPr txBox="1">
            <a:spLocks noChangeArrowheads="1"/>
          </p:cNvSpPr>
          <p:nvPr/>
        </p:nvSpPr>
        <p:spPr bwMode="auto">
          <a:xfrm>
            <a:off x="654050" y="3540125"/>
            <a:ext cx="166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/>
              <a:t>Tamás Varga</a:t>
            </a:r>
          </a:p>
        </p:txBody>
      </p:sp>
      <p:sp>
        <p:nvSpPr>
          <p:cNvPr id="17420" name="Suorakulmio 20"/>
          <p:cNvSpPr>
            <a:spLocks noChangeArrowheads="1"/>
          </p:cNvSpPr>
          <p:nvPr/>
        </p:nvSpPr>
        <p:spPr bwMode="auto">
          <a:xfrm>
            <a:off x="652463" y="3937000"/>
            <a:ext cx="332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latin typeface="Arial" panose="020B0604020202020204" pitchFamily="34" charset="0"/>
              </a:rPr>
              <a:t>”Matematiikka kuuluu kaikille!” </a:t>
            </a:r>
            <a:endParaRPr lang="fi-FI" altLang="fi-FI" sz="1800"/>
          </a:p>
        </p:txBody>
      </p:sp>
      <p:sp>
        <p:nvSpPr>
          <p:cNvPr id="17421" name="Tekstiruutu 3"/>
          <p:cNvSpPr txBox="1">
            <a:spLocks noChangeArrowheads="1"/>
          </p:cNvSpPr>
          <p:nvPr/>
        </p:nvSpPr>
        <p:spPr bwMode="auto">
          <a:xfrm>
            <a:off x="347663" y="4686300"/>
            <a:ext cx="11642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/>
              <a:t>Menetelmässä keskeistä on kaikkien matematiikan osa-alueiden yhtäaikainen kehittäminen. </a:t>
            </a:r>
          </a:p>
          <a:p>
            <a:endParaRPr lang="fi-FI" altLang="fi-FI"/>
          </a:p>
          <a:p>
            <a:r>
              <a:rPr lang="fi-FI" altLang="fi-FI"/>
              <a:t>Suomeen Varga-Neményi-menetelmä rantautui vuonna 2000, jonka jälkeen menetelmä on</a:t>
            </a:r>
          </a:p>
          <a:p>
            <a:r>
              <a:rPr lang="fi-FI" altLang="fi-FI"/>
              <a:t>suomalaistettu Suomen opetussuunnitelmaa vastaavaksi.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Suorakulmio 4"/>
          <p:cNvSpPr>
            <a:spLocks noChangeArrowheads="1"/>
          </p:cNvSpPr>
          <p:nvPr/>
        </p:nvSpPr>
        <p:spPr bwMode="auto">
          <a:xfrm>
            <a:off x="5156200" y="64770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dirty="0"/>
              <a:t> </a:t>
            </a:r>
            <a:r>
              <a:rPr lang="fi-FI" altLang="fi-FI" sz="1400" dirty="0">
                <a:solidFill>
                  <a:schemeClr val="bg1"/>
                </a:solidFill>
              </a:rPr>
              <a:t>© VARGA–NEMÉNYI  RY </a:t>
            </a:r>
          </a:p>
        </p:txBody>
      </p:sp>
      <p:sp>
        <p:nvSpPr>
          <p:cNvPr id="20483" name="Suorakulmio 5"/>
          <p:cNvSpPr>
            <a:spLocks noChangeArrowheads="1"/>
          </p:cNvSpPr>
          <p:nvPr/>
        </p:nvSpPr>
        <p:spPr bwMode="auto">
          <a:xfrm>
            <a:off x="481013" y="647700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-menetelmän esittely</a:t>
            </a:r>
          </a:p>
        </p:txBody>
      </p:sp>
      <p:sp>
        <p:nvSpPr>
          <p:cNvPr id="20484" name="Suorakulmio 6"/>
          <p:cNvSpPr>
            <a:spLocks noChangeArrowheads="1"/>
          </p:cNvSpPr>
          <p:nvPr/>
        </p:nvSpPr>
        <p:spPr bwMode="auto">
          <a:xfrm>
            <a:off x="481013" y="182563"/>
            <a:ext cx="11180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2800" b="1" dirty="0" err="1">
                <a:solidFill>
                  <a:schemeClr val="accent2">
                    <a:lumMod val="75000"/>
                  </a:schemeClr>
                </a:solidFill>
              </a:rPr>
              <a:t>Varga</a:t>
            </a:r>
            <a:r>
              <a:rPr lang="fi-FI" altLang="fi-FI" sz="2800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fi-FI" altLang="fi-FI" sz="2800" b="1" dirty="0" err="1">
                <a:solidFill>
                  <a:schemeClr val="accent2">
                    <a:lumMod val="75000"/>
                  </a:schemeClr>
                </a:solidFill>
              </a:rPr>
              <a:t>Neményi</a:t>
            </a:r>
            <a:r>
              <a:rPr lang="fi-FI" altLang="fi-FI" sz="2800" b="1" dirty="0">
                <a:solidFill>
                  <a:schemeClr val="accent2">
                    <a:lumMod val="75000"/>
                  </a:schemeClr>
                </a:solidFill>
              </a:rPr>
              <a:t> -menetelmän </a:t>
            </a:r>
          </a:p>
          <a:p>
            <a:pPr algn="ctr" eaLnBrk="1" hangingPunct="1"/>
            <a:r>
              <a:rPr lang="fi-FI" altLang="fi-FI" sz="2800" b="1" dirty="0">
                <a:solidFill>
                  <a:schemeClr val="accent2">
                    <a:lumMod val="75000"/>
                  </a:schemeClr>
                </a:solidFill>
              </a:rPr>
              <a:t>7 pedagogista perusperiaatetta</a:t>
            </a:r>
          </a:p>
        </p:txBody>
      </p:sp>
      <p:graphicFrame>
        <p:nvGraphicFramePr>
          <p:cNvPr id="18" name="Kaaviokuva 17"/>
          <p:cNvGraphicFramePr/>
          <p:nvPr/>
        </p:nvGraphicFramePr>
        <p:xfrm>
          <a:off x="1584959" y="1181632"/>
          <a:ext cx="9193273" cy="490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Kuva 3" descr="saari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0"/>
            <a:ext cx="84153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uorakulmio 4"/>
          <p:cNvSpPr>
            <a:spLocks noChangeArrowheads="1"/>
          </p:cNvSpPr>
          <p:nvPr/>
        </p:nvSpPr>
        <p:spPr bwMode="auto">
          <a:xfrm>
            <a:off x="6888163" y="6488113"/>
            <a:ext cx="199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/>
              <a:t> </a:t>
            </a:r>
            <a:r>
              <a:rPr lang="fi-FI" altLang="fi-FI" sz="1400">
                <a:solidFill>
                  <a:schemeClr val="bg1"/>
                </a:solidFill>
              </a:rPr>
              <a:t>© VARGA–NEMÉNYI  RY</a:t>
            </a:r>
          </a:p>
        </p:txBody>
      </p:sp>
      <p:sp>
        <p:nvSpPr>
          <p:cNvPr id="21508" name="Suorakulmio 5"/>
          <p:cNvSpPr>
            <a:spLocks noChangeArrowheads="1"/>
          </p:cNvSpPr>
          <p:nvPr/>
        </p:nvSpPr>
        <p:spPr bwMode="auto">
          <a:xfrm>
            <a:off x="481013" y="6477000"/>
            <a:ext cx="387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 -menetelmän esittely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481185" y="239171"/>
            <a:ext cx="2578829" cy="1547297"/>
            <a:chOff x="0" y="0"/>
            <a:chExt cx="2578829" cy="15472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uorakulmio 8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uorakulmio 9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2400" dirty="0"/>
                <a:t>2. Abstraktion tie</a:t>
              </a:r>
            </a:p>
          </p:txBody>
        </p:sp>
      </p:grpSp>
      <p:sp>
        <p:nvSpPr>
          <p:cNvPr id="21510" name="Tekstiruutu 2"/>
          <p:cNvSpPr txBox="1">
            <a:spLocks noChangeArrowheads="1"/>
          </p:cNvSpPr>
          <p:nvPr/>
        </p:nvSpPr>
        <p:spPr bwMode="auto">
          <a:xfrm>
            <a:off x="3406775" y="568325"/>
            <a:ext cx="8484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  <a:t>Abstraktion tie on </a:t>
            </a:r>
            <a:r>
              <a:rPr lang="fi-FI" altLang="fi-FI" sz="1800" b="1" dirty="0" err="1">
                <a:solidFill>
                  <a:schemeClr val="accent2">
                    <a:lumMod val="75000"/>
                  </a:schemeClr>
                </a:solidFill>
              </a:rPr>
              <a:t>VaNen</a:t>
            </a:r>
            <a: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  <a:t> ”punainen lanka”, joka toistuu aina uutta asiaa opiskeltaessa.</a:t>
            </a:r>
          </a:p>
        </p:txBody>
      </p:sp>
      <p:sp>
        <p:nvSpPr>
          <p:cNvPr id="21511" name="Tekstiruutu 11"/>
          <p:cNvSpPr txBox="1">
            <a:spLocks noChangeArrowheads="1"/>
          </p:cNvSpPr>
          <p:nvPr/>
        </p:nvSpPr>
        <p:spPr bwMode="auto">
          <a:xfrm>
            <a:off x="8843963" y="1674813"/>
            <a:ext cx="323723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  <a:t>Esim. vertailumerkin oppiminen</a:t>
            </a:r>
            <a:b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fi-FI" altLang="fi-FI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  <a:t>saari: </a:t>
            </a:r>
            <a:b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i-FI" altLang="fi-FI" sz="1800" dirty="0"/>
              <a:t>Ahne kettu-leikki liikuntatunnilla</a:t>
            </a:r>
          </a:p>
          <a:p>
            <a:pPr eaLnBrk="1" hangingPunct="1">
              <a:buFontTx/>
              <a:buAutoNum type="arabicPeriod"/>
            </a:pPr>
            <a:endParaRPr lang="fi-FI" altLang="fi-FI" sz="1800" dirty="0"/>
          </a:p>
          <a:p>
            <a:pPr eaLnBrk="1" hangingPunct="1">
              <a:buFontTx/>
              <a:buAutoNum type="arabicPeriod"/>
            </a:pPr>
            <a: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  <a:t>saari: </a:t>
            </a:r>
            <a:b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i-FI" altLang="fi-FI" sz="1800" dirty="0"/>
              <a:t>Vertailu-peli sinipunakiekoilla,</a:t>
            </a:r>
            <a:br>
              <a:rPr lang="fi-FI" altLang="fi-FI" sz="1800" dirty="0"/>
            </a:br>
            <a:r>
              <a:rPr lang="fi-FI" altLang="fi-FI" sz="1800" dirty="0"/>
              <a:t>nopilla ja jäätelötikuilla</a:t>
            </a:r>
          </a:p>
          <a:p>
            <a:pPr eaLnBrk="1" hangingPunct="1">
              <a:buFontTx/>
              <a:buAutoNum type="arabicPeriod"/>
            </a:pPr>
            <a:endParaRPr lang="fi-FI" altLang="fi-FI" sz="1800" dirty="0"/>
          </a:p>
          <a:p>
            <a:pPr eaLnBrk="1" hangingPunct="1">
              <a:buFontTx/>
              <a:buAutoNum type="arabicPeriod"/>
            </a:pPr>
            <a: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  <a:t>saari: </a:t>
            </a:r>
            <a:b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i-FI" altLang="fi-FI" sz="1800" dirty="0"/>
              <a:t>Asian tutkiminen kuvista ja </a:t>
            </a:r>
            <a:br>
              <a:rPr lang="fi-FI" altLang="fi-FI" sz="1800" dirty="0"/>
            </a:br>
            <a:r>
              <a:rPr lang="fi-FI" altLang="fi-FI" sz="1800" dirty="0"/>
              <a:t>piirtäminen</a:t>
            </a:r>
            <a:br>
              <a:rPr lang="fi-FI" altLang="fi-FI" sz="1800" dirty="0"/>
            </a:br>
            <a:r>
              <a:rPr lang="fi-FI" altLang="fi-FI" sz="1800" dirty="0"/>
              <a:t>ennen lukujen vertailua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Kuva 3" descr="saari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63" y="1919288"/>
            <a:ext cx="532765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uorakulmio 4"/>
          <p:cNvSpPr>
            <a:spLocks noChangeArrowheads="1"/>
          </p:cNvSpPr>
          <p:nvPr/>
        </p:nvSpPr>
        <p:spPr bwMode="auto">
          <a:xfrm>
            <a:off x="6888163" y="6488113"/>
            <a:ext cx="199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/>
              <a:t> </a:t>
            </a:r>
            <a:r>
              <a:rPr lang="fi-FI" altLang="fi-FI" sz="1400">
                <a:solidFill>
                  <a:schemeClr val="bg1"/>
                </a:solidFill>
              </a:rPr>
              <a:t>© VARGA–NEMÉNYI  RY</a:t>
            </a:r>
          </a:p>
        </p:txBody>
      </p:sp>
      <p:sp>
        <p:nvSpPr>
          <p:cNvPr id="23556" name="Suorakulmio 5"/>
          <p:cNvSpPr>
            <a:spLocks noChangeArrowheads="1"/>
          </p:cNvSpPr>
          <p:nvPr/>
        </p:nvSpPr>
        <p:spPr bwMode="auto">
          <a:xfrm>
            <a:off x="481013" y="6477000"/>
            <a:ext cx="387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 -menetelmän esittely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481185" y="239171"/>
            <a:ext cx="1877459" cy="1227296"/>
            <a:chOff x="0" y="0"/>
            <a:chExt cx="2578829" cy="15472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uorakulmio 8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uorakulmio 9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2400" dirty="0"/>
                <a:t>2. Abstraktion tie</a:t>
              </a:r>
            </a:p>
          </p:txBody>
        </p:sp>
      </p:grpSp>
      <p:pic>
        <p:nvPicPr>
          <p:cNvPr id="23558" name="Kuva 2" descr="IMG_60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1868488"/>
            <a:ext cx="52816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anuoli 3"/>
          <p:cNvSpPr>
            <a:spLocks noChangeArrowheads="1"/>
          </p:cNvSpPr>
          <p:nvPr/>
        </p:nvSpPr>
        <p:spPr bwMode="auto">
          <a:xfrm rot="-689650">
            <a:off x="7181850" y="2071688"/>
            <a:ext cx="377825" cy="1617662"/>
          </a:xfrm>
          <a:prstGeom prst="downArrow">
            <a:avLst>
              <a:gd name="adj1" fmla="val 50000"/>
              <a:gd name="adj2" fmla="val 49991"/>
            </a:avLst>
          </a:prstGeom>
          <a:solidFill>
            <a:srgbClr val="FF0000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i-FI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733800" y="454025"/>
            <a:ext cx="709136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fi-FI" sz="2800" b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MS PGothic" charset="0"/>
                <a:cs typeface="MS PGothic" charset="0"/>
              </a:rPr>
              <a:t>saari: </a:t>
            </a:r>
            <a:r>
              <a:rPr lang="fi-FI" sz="2800" dirty="0">
                <a:latin typeface="Calibri" charset="0"/>
                <a:ea typeface="MS PGothic" charset="0"/>
                <a:cs typeface="MS PGothic" charset="0"/>
              </a:rPr>
              <a:t>Ahne kettu -leikki</a:t>
            </a:r>
          </a:p>
          <a:p>
            <a:pPr>
              <a:defRPr/>
            </a:pPr>
            <a:r>
              <a:rPr lang="fi-FI" sz="2800" dirty="0">
                <a:latin typeface="Calibri" charset="0"/>
                <a:ea typeface="MS PGothic" charset="0"/>
                <a:cs typeface="MS PGothic" charset="0"/>
              </a:rPr>
              <a:t>Lapsi itse on tekemisen subjekti</a:t>
            </a:r>
            <a:r>
              <a:rPr lang="fi-FI" dirty="0">
                <a:latin typeface="Calibri" charset="0"/>
                <a:ea typeface="MS PGothic" charset="0"/>
                <a:cs typeface="MS PGothic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Kuva 3" descr="saari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63" y="1919288"/>
            <a:ext cx="532765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Suorakulmio 4"/>
          <p:cNvSpPr>
            <a:spLocks noChangeArrowheads="1"/>
          </p:cNvSpPr>
          <p:nvPr/>
        </p:nvSpPr>
        <p:spPr bwMode="auto">
          <a:xfrm>
            <a:off x="6888163" y="6488113"/>
            <a:ext cx="199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/>
              <a:t> </a:t>
            </a:r>
            <a:r>
              <a:rPr lang="fi-FI" altLang="fi-FI" sz="1400">
                <a:solidFill>
                  <a:schemeClr val="bg1"/>
                </a:solidFill>
              </a:rPr>
              <a:t>© VARGA–NEMÉNYI  RY</a:t>
            </a:r>
          </a:p>
        </p:txBody>
      </p:sp>
      <p:sp>
        <p:nvSpPr>
          <p:cNvPr id="25604" name="Suorakulmio 5"/>
          <p:cNvSpPr>
            <a:spLocks noChangeArrowheads="1"/>
          </p:cNvSpPr>
          <p:nvPr/>
        </p:nvSpPr>
        <p:spPr bwMode="auto">
          <a:xfrm>
            <a:off x="481013" y="6477000"/>
            <a:ext cx="387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 -menetelmän esittely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481185" y="239171"/>
            <a:ext cx="1877459" cy="1227296"/>
            <a:chOff x="0" y="0"/>
            <a:chExt cx="2578829" cy="15472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uorakulmio 8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uorakulmio 9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2400" dirty="0"/>
                <a:t>2. Abstraktion tie</a:t>
              </a:r>
            </a:p>
          </p:txBody>
        </p:sp>
      </p:grpSp>
      <p:sp>
        <p:nvSpPr>
          <p:cNvPr id="4" name="Alanuoli 3"/>
          <p:cNvSpPr>
            <a:spLocks noChangeArrowheads="1"/>
          </p:cNvSpPr>
          <p:nvPr/>
        </p:nvSpPr>
        <p:spPr bwMode="auto">
          <a:xfrm rot="-8687264">
            <a:off x="8213725" y="5300663"/>
            <a:ext cx="377825" cy="10715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i-FI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7" name="Tekstiruutu 4"/>
          <p:cNvSpPr txBox="1">
            <a:spLocks noChangeArrowheads="1"/>
          </p:cNvSpPr>
          <p:nvPr/>
        </p:nvSpPr>
        <p:spPr bwMode="auto">
          <a:xfrm>
            <a:off x="3733800" y="454025"/>
            <a:ext cx="70913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2800" b="1" dirty="0">
                <a:solidFill>
                  <a:schemeClr val="accent2">
                    <a:lumMod val="75000"/>
                  </a:schemeClr>
                </a:solidFill>
              </a:rPr>
              <a:t>2. saari: </a:t>
            </a:r>
            <a:r>
              <a:rPr lang="fi-FI" altLang="fi-FI" sz="2800" dirty="0"/>
              <a:t>Ahne kettu-leikki jatkuu luokassa vertailupelinä</a:t>
            </a:r>
          </a:p>
          <a:p>
            <a:r>
              <a:rPr lang="fi-FI" altLang="fi-FI" sz="2800" dirty="0"/>
              <a:t>Lapsi työskentelee toimintamateriaaleilla.</a:t>
            </a:r>
            <a:endParaRPr lang="fi-FI" altLang="fi-FI" sz="1800" dirty="0"/>
          </a:p>
        </p:txBody>
      </p:sp>
      <p:pic>
        <p:nvPicPr>
          <p:cNvPr id="25608" name="Kuva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3" y="1919288"/>
            <a:ext cx="51133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ahne kettu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9212">
            <a:off x="4810019" y="2018005"/>
            <a:ext cx="2527048" cy="21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49" name="Kuva 3" descr="saari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663" y="0"/>
            <a:ext cx="320833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Kuva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6477000"/>
            <a:ext cx="1503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uorakulmio 4"/>
          <p:cNvSpPr>
            <a:spLocks noChangeArrowheads="1"/>
          </p:cNvSpPr>
          <p:nvPr/>
        </p:nvSpPr>
        <p:spPr bwMode="auto">
          <a:xfrm>
            <a:off x="6888163" y="6488113"/>
            <a:ext cx="199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/>
              <a:t> </a:t>
            </a:r>
            <a:r>
              <a:rPr lang="fi-FI" altLang="fi-FI" sz="1400">
                <a:solidFill>
                  <a:schemeClr val="bg1"/>
                </a:solidFill>
              </a:rPr>
              <a:t>© VARGA–NEMÉNYI  RY</a:t>
            </a:r>
          </a:p>
        </p:txBody>
      </p:sp>
      <p:sp>
        <p:nvSpPr>
          <p:cNvPr id="27652" name="Suorakulmio 5"/>
          <p:cNvSpPr>
            <a:spLocks noChangeArrowheads="1"/>
          </p:cNvSpPr>
          <p:nvPr/>
        </p:nvSpPr>
        <p:spPr bwMode="auto">
          <a:xfrm>
            <a:off x="481013" y="6477000"/>
            <a:ext cx="387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</a:rPr>
              <a:t>Varga–Neményi  -menetelmän esittely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481185" y="239171"/>
            <a:ext cx="1877459" cy="1227296"/>
            <a:chOff x="0" y="0"/>
            <a:chExt cx="2578829" cy="15472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uorakulmio 8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uorakulmio 9"/>
            <p:cNvSpPr/>
            <p:nvPr/>
          </p:nvSpPr>
          <p:spPr>
            <a:xfrm>
              <a:off x="0" y="0"/>
              <a:ext cx="2578829" cy="1547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 sz="2400" dirty="0"/>
                <a:t>2. Abstraktion tie</a:t>
              </a:r>
            </a:p>
          </p:txBody>
        </p:sp>
      </p:grpSp>
      <p:sp>
        <p:nvSpPr>
          <p:cNvPr id="4" name="Alanuoli 3"/>
          <p:cNvSpPr>
            <a:spLocks noChangeArrowheads="1"/>
          </p:cNvSpPr>
          <p:nvPr/>
        </p:nvSpPr>
        <p:spPr bwMode="auto">
          <a:xfrm rot="8585723">
            <a:off x="11693525" y="1757363"/>
            <a:ext cx="146050" cy="585787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i-FI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655" name="Tekstiruutu 4"/>
          <p:cNvSpPr txBox="1">
            <a:spLocks noChangeArrowheads="1"/>
          </p:cNvSpPr>
          <p:nvPr/>
        </p:nvSpPr>
        <p:spPr bwMode="auto">
          <a:xfrm>
            <a:off x="3068638" y="407988"/>
            <a:ext cx="70913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2800" b="1" dirty="0">
                <a:solidFill>
                  <a:schemeClr val="accent2">
                    <a:lumMod val="75000"/>
                  </a:schemeClr>
                </a:solidFill>
              </a:rPr>
              <a:t>3. saari: </a:t>
            </a:r>
            <a:r>
              <a:rPr lang="fi-FI" altLang="fi-FI" sz="2800" dirty="0"/>
              <a:t>Ahneen ketun tarkastelu jatkuu.</a:t>
            </a:r>
          </a:p>
          <a:p>
            <a:r>
              <a:rPr lang="fi-FI" altLang="fi-FI" sz="2800" dirty="0"/>
              <a:t>Lapsi tarkastelee kuvia, piirtää kuvia sekä käyttää matematiikan kieltä vertailuissa.</a:t>
            </a:r>
            <a:endParaRPr lang="fi-FI" altLang="fi-FI" sz="1800" dirty="0"/>
          </a:p>
        </p:txBody>
      </p:sp>
      <p:pic>
        <p:nvPicPr>
          <p:cNvPr id="6" name="Kuva 5" descr="kanat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700" y="2857500"/>
            <a:ext cx="40592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 descr="kanat 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2489008"/>
            <a:ext cx="35528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iruutu 15"/>
          <p:cNvSpPr txBox="1">
            <a:spLocks noChangeArrowheads="1"/>
          </p:cNvSpPr>
          <p:nvPr/>
        </p:nvSpPr>
        <p:spPr bwMode="auto">
          <a:xfrm>
            <a:off x="9847262" y="4989512"/>
            <a:ext cx="11033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9600" dirty="0"/>
              <a:t>7</a:t>
            </a:r>
          </a:p>
        </p:txBody>
      </p:sp>
      <p:sp>
        <p:nvSpPr>
          <p:cNvPr id="17" name="Tekstiruutu 16"/>
          <p:cNvSpPr txBox="1">
            <a:spLocks noChangeArrowheads="1"/>
          </p:cNvSpPr>
          <p:nvPr/>
        </p:nvSpPr>
        <p:spPr bwMode="auto">
          <a:xfrm>
            <a:off x="1858963" y="4932362"/>
            <a:ext cx="809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9600" dirty="0"/>
              <a:t>4</a:t>
            </a:r>
          </a:p>
        </p:txBody>
      </p:sp>
      <p:pic>
        <p:nvPicPr>
          <p:cNvPr id="18" name="Kuva 17" descr="vertailumerkki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351" y="5130051"/>
            <a:ext cx="1142675" cy="104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Retro">
  <a:themeElements>
    <a:clrScheme name="Vihreä-keltaine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848</Words>
  <Application>Microsoft Office PowerPoint</Application>
  <PresentationFormat>Laajakuva</PresentationFormat>
  <Paragraphs>151</Paragraphs>
  <Slides>14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Wingdings</vt:lpstr>
      <vt:lpstr>Retro</vt:lpstr>
      <vt:lpstr>Varga–Neményi -menetelmän esittely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Tanja</dc:creator>
  <cp:lastModifiedBy>Anni Lampinen</cp:lastModifiedBy>
  <cp:revision>129</cp:revision>
  <dcterms:created xsi:type="dcterms:W3CDTF">2015-07-20T12:54:31Z</dcterms:created>
  <dcterms:modified xsi:type="dcterms:W3CDTF">2018-08-29T11:31:34Z</dcterms:modified>
</cp:coreProperties>
</file>